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256" r:id="rId2"/>
    <p:sldId id="258" r:id="rId3"/>
    <p:sldId id="259" r:id="rId4"/>
    <p:sldId id="260" r:id="rId5"/>
    <p:sldId id="261" r:id="rId6"/>
    <p:sldId id="262" r:id="rId7"/>
    <p:sldId id="263" r:id="rId8"/>
    <p:sldId id="268" r:id="rId9"/>
    <p:sldId id="285" r:id="rId10"/>
    <p:sldId id="269" r:id="rId11"/>
    <p:sldId id="267" r:id="rId12"/>
    <p:sldId id="270" r:id="rId13"/>
    <p:sldId id="286" r:id="rId14"/>
    <p:sldId id="266" r:id="rId15"/>
    <p:sldId id="271" r:id="rId16"/>
    <p:sldId id="287" r:id="rId17"/>
    <p:sldId id="265" r:id="rId18"/>
    <p:sldId id="272" r:id="rId19"/>
    <p:sldId id="288" r:id="rId20"/>
    <p:sldId id="264" r:id="rId21"/>
    <p:sldId id="273" r:id="rId22"/>
    <p:sldId id="274" r:id="rId23"/>
    <p:sldId id="275" r:id="rId24"/>
    <p:sldId id="276" r:id="rId25"/>
    <p:sldId id="277" r:id="rId26"/>
    <p:sldId id="278" r:id="rId27"/>
    <p:sldId id="279" r:id="rId28"/>
    <p:sldId id="280" r:id="rId29"/>
    <p:sldId id="281" r:id="rId30"/>
    <p:sldId id="289" r:id="rId31"/>
    <p:sldId id="282" r:id="rId32"/>
    <p:sldId id="283" r:id="rId33"/>
    <p:sldId id="284" r:id="rId34"/>
    <p:sldId id="290" r:id="rId35"/>
    <p:sldId id="302" r:id="rId36"/>
    <p:sldId id="291" r:id="rId37"/>
    <p:sldId id="296" r:id="rId38"/>
    <p:sldId id="295" r:id="rId39"/>
    <p:sldId id="303" r:id="rId40"/>
    <p:sldId id="292" r:id="rId41"/>
    <p:sldId id="304" r:id="rId42"/>
    <p:sldId id="293" r:id="rId43"/>
    <p:sldId id="299" r:id="rId44"/>
    <p:sldId id="305" r:id="rId45"/>
    <p:sldId id="294" r:id="rId46"/>
    <p:sldId id="300" r:id="rId47"/>
    <p:sldId id="301" r:id="rId48"/>
    <p:sldId id="306" r:id="rId49"/>
    <p:sldId id="307" r:id="rId50"/>
    <p:sldId id="316" r:id="rId51"/>
    <p:sldId id="308" r:id="rId52"/>
    <p:sldId id="317" r:id="rId53"/>
    <p:sldId id="309" r:id="rId54"/>
    <p:sldId id="318" r:id="rId55"/>
    <p:sldId id="310" r:id="rId56"/>
    <p:sldId id="311" r:id="rId57"/>
    <p:sldId id="315" r:id="rId58"/>
    <p:sldId id="319" r:id="rId59"/>
    <p:sldId id="312" r:id="rId60"/>
    <p:sldId id="320" r:id="rId61"/>
    <p:sldId id="313" r:id="rId62"/>
    <p:sldId id="314" r:id="rId63"/>
    <p:sldId id="321"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7DF586-26AC-4100-A333-9D3E5CD6C7FB}" type="datetimeFigureOut">
              <a:rPr lang="en-US" smtClean="0"/>
              <a:t>9/8/2023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F00928-0F55-45B8-B457-A4119AB039B0}" type="slidenum">
              <a:rPr lang="en-US" smtClean="0"/>
              <a:t>‹#›</a:t>
            </a:fld>
            <a:endParaRPr lang="en-US"/>
          </a:p>
        </p:txBody>
      </p:sp>
    </p:spTree>
    <p:extLst>
      <p:ext uri="{BB962C8B-B14F-4D97-AF65-F5344CB8AC3E}">
        <p14:creationId xmlns:p14="http://schemas.microsoft.com/office/powerpoint/2010/main" val="1507335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F00928-0F55-45B8-B457-A4119AB039B0}" type="slidenum">
              <a:rPr lang="en-US" smtClean="0"/>
              <a:t>10</a:t>
            </a:fld>
            <a:endParaRPr lang="en-US"/>
          </a:p>
        </p:txBody>
      </p:sp>
    </p:spTree>
    <p:extLst>
      <p:ext uri="{BB962C8B-B14F-4D97-AF65-F5344CB8AC3E}">
        <p14:creationId xmlns:p14="http://schemas.microsoft.com/office/powerpoint/2010/main" val="3901501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F00928-0F55-45B8-B457-A4119AB039B0}" type="slidenum">
              <a:rPr lang="en-US" smtClean="0"/>
              <a:t>20</a:t>
            </a:fld>
            <a:endParaRPr lang="en-US"/>
          </a:p>
        </p:txBody>
      </p:sp>
    </p:spTree>
    <p:extLst>
      <p:ext uri="{BB962C8B-B14F-4D97-AF65-F5344CB8AC3E}">
        <p14:creationId xmlns:p14="http://schemas.microsoft.com/office/powerpoint/2010/main" val="3260563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F00928-0F55-45B8-B457-A4119AB039B0}" type="slidenum">
              <a:rPr lang="en-US" smtClean="0"/>
              <a:t>25</a:t>
            </a:fld>
            <a:endParaRPr lang="en-US"/>
          </a:p>
        </p:txBody>
      </p:sp>
    </p:spTree>
    <p:extLst>
      <p:ext uri="{BB962C8B-B14F-4D97-AF65-F5344CB8AC3E}">
        <p14:creationId xmlns:p14="http://schemas.microsoft.com/office/powerpoint/2010/main" val="735590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F00928-0F55-45B8-B457-A4119AB039B0}" type="slidenum">
              <a:rPr lang="en-US" smtClean="0"/>
              <a:t>26</a:t>
            </a:fld>
            <a:endParaRPr lang="en-US"/>
          </a:p>
        </p:txBody>
      </p:sp>
    </p:spTree>
    <p:extLst>
      <p:ext uri="{BB962C8B-B14F-4D97-AF65-F5344CB8AC3E}">
        <p14:creationId xmlns:p14="http://schemas.microsoft.com/office/powerpoint/2010/main" val="4148126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F00928-0F55-45B8-B457-A4119AB039B0}" type="slidenum">
              <a:rPr lang="en-US" smtClean="0"/>
              <a:t>27</a:t>
            </a:fld>
            <a:endParaRPr lang="en-US"/>
          </a:p>
        </p:txBody>
      </p:sp>
    </p:spTree>
    <p:extLst>
      <p:ext uri="{BB962C8B-B14F-4D97-AF65-F5344CB8AC3E}">
        <p14:creationId xmlns:p14="http://schemas.microsoft.com/office/powerpoint/2010/main" val="4165955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F00928-0F55-45B8-B457-A4119AB039B0}" type="slidenum">
              <a:rPr lang="en-US" smtClean="0"/>
              <a:t>28</a:t>
            </a:fld>
            <a:endParaRPr lang="en-US"/>
          </a:p>
        </p:txBody>
      </p:sp>
    </p:spTree>
    <p:extLst>
      <p:ext uri="{BB962C8B-B14F-4D97-AF65-F5344CB8AC3E}">
        <p14:creationId xmlns:p14="http://schemas.microsoft.com/office/powerpoint/2010/main" val="3983392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F00928-0F55-45B8-B457-A4119AB039B0}" type="slidenum">
              <a:rPr lang="en-US" smtClean="0"/>
              <a:t>29</a:t>
            </a:fld>
            <a:endParaRPr lang="en-US"/>
          </a:p>
        </p:txBody>
      </p:sp>
    </p:spTree>
    <p:extLst>
      <p:ext uri="{BB962C8B-B14F-4D97-AF65-F5344CB8AC3E}">
        <p14:creationId xmlns:p14="http://schemas.microsoft.com/office/powerpoint/2010/main" val="938906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F00928-0F55-45B8-B457-A4119AB039B0}" type="slidenum">
              <a:rPr lang="en-US" smtClean="0"/>
              <a:t>30</a:t>
            </a:fld>
            <a:endParaRPr lang="en-US"/>
          </a:p>
        </p:txBody>
      </p:sp>
    </p:spTree>
    <p:extLst>
      <p:ext uri="{BB962C8B-B14F-4D97-AF65-F5344CB8AC3E}">
        <p14:creationId xmlns:p14="http://schemas.microsoft.com/office/powerpoint/2010/main" val="1006455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F00928-0F55-45B8-B457-A4119AB039B0}" type="slidenum">
              <a:rPr lang="en-US" smtClean="0"/>
              <a:t>62</a:t>
            </a:fld>
            <a:endParaRPr lang="en-US"/>
          </a:p>
        </p:txBody>
      </p:sp>
    </p:spTree>
    <p:extLst>
      <p:ext uri="{BB962C8B-B14F-4D97-AF65-F5344CB8AC3E}">
        <p14:creationId xmlns:p14="http://schemas.microsoft.com/office/powerpoint/2010/main" val="220995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4B7359A-B820-4E37-B76E-DDAA87CAAA58}" type="datetimeFigureOut">
              <a:rPr lang="en-US" smtClean="0"/>
              <a:t>9/8/2023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BA63E-A517-4724-A429-FE2E397A7C31}" type="slidenum">
              <a:rPr lang="en-US" smtClean="0"/>
              <a:t>‹#›</a:t>
            </a:fld>
            <a:endParaRPr lang="en-US"/>
          </a:p>
        </p:txBody>
      </p:sp>
    </p:spTree>
    <p:extLst>
      <p:ext uri="{BB962C8B-B14F-4D97-AF65-F5344CB8AC3E}">
        <p14:creationId xmlns:p14="http://schemas.microsoft.com/office/powerpoint/2010/main" val="4175283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B7359A-B820-4E37-B76E-DDAA87CAAA58}" type="datetimeFigureOut">
              <a:rPr lang="en-US" smtClean="0"/>
              <a:t>9/8/2023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BA63E-A517-4724-A429-FE2E397A7C31}" type="slidenum">
              <a:rPr lang="en-US" smtClean="0"/>
              <a:t>‹#›</a:t>
            </a:fld>
            <a:endParaRPr lang="en-US"/>
          </a:p>
        </p:txBody>
      </p:sp>
    </p:spTree>
    <p:extLst>
      <p:ext uri="{BB962C8B-B14F-4D97-AF65-F5344CB8AC3E}">
        <p14:creationId xmlns:p14="http://schemas.microsoft.com/office/powerpoint/2010/main" val="3570207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B7359A-B820-4E37-B76E-DDAA87CAAA58}" type="datetimeFigureOut">
              <a:rPr lang="en-US" smtClean="0"/>
              <a:t>9/8/2023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BA63E-A517-4724-A429-FE2E397A7C31}" type="slidenum">
              <a:rPr lang="en-US" smtClean="0"/>
              <a:t>‹#›</a:t>
            </a:fld>
            <a:endParaRPr lang="en-US"/>
          </a:p>
        </p:txBody>
      </p:sp>
    </p:spTree>
    <p:extLst>
      <p:ext uri="{BB962C8B-B14F-4D97-AF65-F5344CB8AC3E}">
        <p14:creationId xmlns:p14="http://schemas.microsoft.com/office/powerpoint/2010/main" val="1714810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B7359A-B820-4E37-B76E-DDAA87CAAA58}" type="datetimeFigureOut">
              <a:rPr lang="en-US" smtClean="0"/>
              <a:t>9/8/2023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BA63E-A517-4724-A429-FE2E397A7C31}" type="slidenum">
              <a:rPr lang="en-US" smtClean="0"/>
              <a:t>‹#›</a:t>
            </a:fld>
            <a:endParaRPr lang="en-US"/>
          </a:p>
        </p:txBody>
      </p:sp>
    </p:spTree>
    <p:extLst>
      <p:ext uri="{BB962C8B-B14F-4D97-AF65-F5344CB8AC3E}">
        <p14:creationId xmlns:p14="http://schemas.microsoft.com/office/powerpoint/2010/main" val="3364494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B7359A-B820-4E37-B76E-DDAA87CAAA58}" type="datetimeFigureOut">
              <a:rPr lang="en-US" smtClean="0"/>
              <a:t>9/8/2023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BA63E-A517-4724-A429-FE2E397A7C31}" type="slidenum">
              <a:rPr lang="en-US" smtClean="0"/>
              <a:t>‹#›</a:t>
            </a:fld>
            <a:endParaRPr lang="en-US"/>
          </a:p>
        </p:txBody>
      </p:sp>
    </p:spTree>
    <p:extLst>
      <p:ext uri="{BB962C8B-B14F-4D97-AF65-F5344CB8AC3E}">
        <p14:creationId xmlns:p14="http://schemas.microsoft.com/office/powerpoint/2010/main" val="1149988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4B7359A-B820-4E37-B76E-DDAA87CAAA58}" type="datetimeFigureOut">
              <a:rPr lang="en-US" smtClean="0"/>
              <a:t>9/8/2023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BBA63E-A517-4724-A429-FE2E397A7C31}" type="slidenum">
              <a:rPr lang="en-US" smtClean="0"/>
              <a:t>‹#›</a:t>
            </a:fld>
            <a:endParaRPr lang="en-US"/>
          </a:p>
        </p:txBody>
      </p:sp>
    </p:spTree>
    <p:extLst>
      <p:ext uri="{BB962C8B-B14F-4D97-AF65-F5344CB8AC3E}">
        <p14:creationId xmlns:p14="http://schemas.microsoft.com/office/powerpoint/2010/main" val="943200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4B7359A-B820-4E37-B76E-DDAA87CAAA58}" type="datetimeFigureOut">
              <a:rPr lang="en-US" smtClean="0"/>
              <a:t>9/8/2023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BBA63E-A517-4724-A429-FE2E397A7C31}" type="slidenum">
              <a:rPr lang="en-US" smtClean="0"/>
              <a:t>‹#›</a:t>
            </a:fld>
            <a:endParaRPr lang="en-US"/>
          </a:p>
        </p:txBody>
      </p:sp>
    </p:spTree>
    <p:extLst>
      <p:ext uri="{BB962C8B-B14F-4D97-AF65-F5344CB8AC3E}">
        <p14:creationId xmlns:p14="http://schemas.microsoft.com/office/powerpoint/2010/main" val="2513465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4B7359A-B820-4E37-B76E-DDAA87CAAA58}" type="datetimeFigureOut">
              <a:rPr lang="en-US" smtClean="0"/>
              <a:t>9/8/2023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BBA63E-A517-4724-A429-FE2E397A7C31}" type="slidenum">
              <a:rPr lang="en-US" smtClean="0"/>
              <a:t>‹#›</a:t>
            </a:fld>
            <a:endParaRPr lang="en-US"/>
          </a:p>
        </p:txBody>
      </p:sp>
    </p:spTree>
    <p:extLst>
      <p:ext uri="{BB962C8B-B14F-4D97-AF65-F5344CB8AC3E}">
        <p14:creationId xmlns:p14="http://schemas.microsoft.com/office/powerpoint/2010/main" val="1249950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B7359A-B820-4E37-B76E-DDAA87CAAA58}" type="datetimeFigureOut">
              <a:rPr lang="en-US" smtClean="0"/>
              <a:t>9/8/2023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BBA63E-A517-4724-A429-FE2E397A7C31}" type="slidenum">
              <a:rPr lang="en-US" smtClean="0"/>
              <a:t>‹#›</a:t>
            </a:fld>
            <a:endParaRPr lang="en-US"/>
          </a:p>
        </p:txBody>
      </p:sp>
    </p:spTree>
    <p:extLst>
      <p:ext uri="{BB962C8B-B14F-4D97-AF65-F5344CB8AC3E}">
        <p14:creationId xmlns:p14="http://schemas.microsoft.com/office/powerpoint/2010/main" val="192956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B7359A-B820-4E37-B76E-DDAA87CAAA58}" type="datetimeFigureOut">
              <a:rPr lang="en-US" smtClean="0"/>
              <a:t>9/8/2023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BBA63E-A517-4724-A429-FE2E397A7C31}" type="slidenum">
              <a:rPr lang="en-US" smtClean="0"/>
              <a:t>‹#›</a:t>
            </a:fld>
            <a:endParaRPr lang="en-US"/>
          </a:p>
        </p:txBody>
      </p:sp>
    </p:spTree>
    <p:extLst>
      <p:ext uri="{BB962C8B-B14F-4D97-AF65-F5344CB8AC3E}">
        <p14:creationId xmlns:p14="http://schemas.microsoft.com/office/powerpoint/2010/main" val="350585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B7359A-B820-4E37-B76E-DDAA87CAAA58}" type="datetimeFigureOut">
              <a:rPr lang="en-US" smtClean="0"/>
              <a:t>9/8/2023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BBA63E-A517-4724-A429-FE2E397A7C31}" type="slidenum">
              <a:rPr lang="en-US" smtClean="0"/>
              <a:t>‹#›</a:t>
            </a:fld>
            <a:endParaRPr lang="en-US"/>
          </a:p>
        </p:txBody>
      </p:sp>
    </p:spTree>
    <p:extLst>
      <p:ext uri="{BB962C8B-B14F-4D97-AF65-F5344CB8AC3E}">
        <p14:creationId xmlns:p14="http://schemas.microsoft.com/office/powerpoint/2010/main" val="82042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B7359A-B820-4E37-B76E-DDAA87CAAA58}" type="datetimeFigureOut">
              <a:rPr lang="en-US" smtClean="0"/>
              <a:t>9/8/2023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BBA63E-A517-4724-A429-FE2E397A7C31}" type="slidenum">
              <a:rPr lang="en-US" smtClean="0"/>
              <a:t>‹#›</a:t>
            </a:fld>
            <a:endParaRPr lang="en-US"/>
          </a:p>
        </p:txBody>
      </p:sp>
    </p:spTree>
    <p:extLst>
      <p:ext uri="{BB962C8B-B14F-4D97-AF65-F5344CB8AC3E}">
        <p14:creationId xmlns:p14="http://schemas.microsoft.com/office/powerpoint/2010/main" val="1327650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6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402005"/>
            <a:ext cx="12192000" cy="1107957"/>
          </a:xfrm>
          <a:solidFill>
            <a:schemeClr val="accent1">
              <a:lumMod val="20000"/>
              <a:lumOff val="80000"/>
            </a:schemeClr>
          </a:solidFill>
        </p:spPr>
        <p:txBody>
          <a:bodyPr/>
          <a:lstStyle/>
          <a:p>
            <a:r>
              <a:rPr lang="en-US" dirty="0" smtClean="0"/>
              <a:t>PROTEIN SYNTHESIS</a:t>
            </a:r>
            <a:endParaRPr lang="en-US" dirty="0"/>
          </a:p>
        </p:txBody>
      </p:sp>
    </p:spTree>
    <p:extLst>
      <p:ext uri="{BB962C8B-B14F-4D97-AF65-F5344CB8AC3E}">
        <p14:creationId xmlns:p14="http://schemas.microsoft.com/office/powerpoint/2010/main" val="182146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smtClean="0"/>
              <a:t>DNA polymerase</a:t>
            </a:r>
            <a:endParaRPr lang="en-US" dirty="0"/>
          </a:p>
        </p:txBody>
      </p:sp>
      <p:sp>
        <p:nvSpPr>
          <p:cNvPr id="3" name="Content Placeholder 2"/>
          <p:cNvSpPr>
            <a:spLocks noGrp="1"/>
          </p:cNvSpPr>
          <p:nvPr>
            <p:ph idx="1"/>
          </p:nvPr>
        </p:nvSpPr>
        <p:spPr>
          <a:xfrm>
            <a:off x="423081" y="1269242"/>
            <a:ext cx="10930719" cy="5588757"/>
          </a:xfrm>
        </p:spPr>
        <p:txBody>
          <a:bodyPr>
            <a:normAutofit fontScale="70000" lnSpcReduction="20000"/>
          </a:bodyPr>
          <a:lstStyle/>
          <a:p>
            <a:r>
              <a:rPr lang="en-US" dirty="0" smtClean="0"/>
              <a:t>The process of DNA synthesis by DNA polymerase involves the following steps:</a:t>
            </a:r>
          </a:p>
          <a:p>
            <a:endParaRPr lang="en-US" dirty="0" smtClean="0"/>
          </a:p>
          <a:p>
            <a:pPr marL="0" indent="0">
              <a:buNone/>
            </a:pPr>
            <a:r>
              <a:rPr lang="en-US" dirty="0" smtClean="0"/>
              <a:t>1. Initiation: The DNA polymerase binds to the primer-template junction and begins synthesizing DNA.</a:t>
            </a:r>
          </a:p>
          <a:p>
            <a:endParaRPr lang="en-US" dirty="0" smtClean="0"/>
          </a:p>
          <a:p>
            <a:pPr marL="0" indent="0">
              <a:buNone/>
            </a:pPr>
            <a:r>
              <a:rPr lang="en-US" dirty="0" smtClean="0"/>
              <a:t>2. Elongation: The polymerase adds nucleotides one by one, extending the growing DNA strand in a 5' to 3' direction. It forms </a:t>
            </a:r>
            <a:r>
              <a:rPr lang="en-US" dirty="0" err="1" smtClean="0"/>
              <a:t>phosphodiester</a:t>
            </a:r>
            <a:r>
              <a:rPr lang="en-US" dirty="0" smtClean="0"/>
              <a:t> bonds between the nucleotides, resulting in a continuous DNA strand on the leading strand.</a:t>
            </a:r>
          </a:p>
          <a:p>
            <a:endParaRPr lang="en-US" dirty="0" smtClean="0"/>
          </a:p>
          <a:p>
            <a:pPr marL="0" indent="0">
              <a:buNone/>
            </a:pPr>
            <a:r>
              <a:rPr lang="en-US" dirty="0" smtClean="0"/>
              <a:t>3. Proofreading: DNA polymerase has a proofreading function known as 3' to 5' </a:t>
            </a:r>
            <a:r>
              <a:rPr lang="en-US" dirty="0" err="1" smtClean="0"/>
              <a:t>exonuclease</a:t>
            </a:r>
            <a:r>
              <a:rPr lang="en-US" dirty="0" smtClean="0"/>
              <a:t> activity. It can detect and remove mismatched nucleotides from the newly synthesized DNA strand, replacing them with the correct nucleotides.</a:t>
            </a:r>
          </a:p>
          <a:p>
            <a:endParaRPr lang="en-US" dirty="0" smtClean="0"/>
          </a:p>
          <a:p>
            <a:pPr marL="0" indent="0">
              <a:buNone/>
            </a:pPr>
            <a:r>
              <a:rPr lang="en-US" dirty="0" smtClean="0"/>
              <a:t>4. Termination: DNA polymerase continues the synthesis until it encounters a termination signal or reaches the end of the DNA template. At this point, the polymerase dissociates from the DNA strand, completing the replication process.</a:t>
            </a:r>
          </a:p>
          <a:p>
            <a:endParaRPr lang="en-US" dirty="0" smtClean="0"/>
          </a:p>
          <a:p>
            <a:r>
              <a:rPr lang="en-US" dirty="0" smtClean="0"/>
              <a:t>In addition to its role in DNA replication, DNA polymerase is also involved in DNA repair mechanisms. It can recognize and remove damaged or incorrect nucleotides, and replace them with the correct ones, ensuring the integrity of the DNA molecule.</a:t>
            </a:r>
          </a:p>
        </p:txBody>
      </p:sp>
    </p:spTree>
    <p:extLst>
      <p:ext uri="{BB962C8B-B14F-4D97-AF65-F5344CB8AC3E}">
        <p14:creationId xmlns:p14="http://schemas.microsoft.com/office/powerpoint/2010/main" val="3007319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err="1" smtClean="0"/>
              <a:t>Primase</a:t>
            </a:r>
            <a:endParaRPr lang="en-US" dirty="0"/>
          </a:p>
        </p:txBody>
      </p:sp>
      <p:sp>
        <p:nvSpPr>
          <p:cNvPr id="3" name="Content Placeholder 2"/>
          <p:cNvSpPr>
            <a:spLocks noGrp="1"/>
          </p:cNvSpPr>
          <p:nvPr>
            <p:ph idx="1"/>
          </p:nvPr>
        </p:nvSpPr>
        <p:spPr>
          <a:xfrm>
            <a:off x="0" y="1419366"/>
            <a:ext cx="12192000" cy="5684293"/>
          </a:xfrm>
        </p:spPr>
        <p:txBody>
          <a:bodyPr>
            <a:noAutofit/>
          </a:bodyPr>
          <a:lstStyle/>
          <a:p>
            <a:r>
              <a:rPr lang="en-US" sz="2000" dirty="0" err="1" smtClean="0"/>
              <a:t>Primase</a:t>
            </a:r>
            <a:r>
              <a:rPr lang="en-US" sz="2000" dirty="0" smtClean="0"/>
              <a:t> is an essential enzyme involved in DNA replication. It plays a crucial role in initiating the synthesis of new DNA strands by synthesizing short RNA primers that serve as starting points for DNA polymerase.</a:t>
            </a:r>
          </a:p>
          <a:p>
            <a:endParaRPr lang="en-US" sz="2000" dirty="0" smtClean="0"/>
          </a:p>
          <a:p>
            <a:r>
              <a:rPr lang="en-US" sz="2000" dirty="0" err="1" smtClean="0"/>
              <a:t>Primase</a:t>
            </a:r>
            <a:r>
              <a:rPr lang="en-US" sz="2000" dirty="0" smtClean="0"/>
              <a:t> is a type of RNA polymerase that specifically synthesizes RNA primers. It binds to the single-stranded DNA template at the replication fork and catalyzes the addition of RNA nucleotides to form a short RNA primer. These primers are typically around 10-12 nucleotides long.</a:t>
            </a:r>
          </a:p>
          <a:p>
            <a:endParaRPr lang="en-US" sz="2000" dirty="0" smtClean="0"/>
          </a:p>
          <a:p>
            <a:r>
              <a:rPr lang="en-US" sz="2000" dirty="0" smtClean="0"/>
              <a:t>The RNA primers synthesized by </a:t>
            </a:r>
            <a:r>
              <a:rPr lang="en-US" sz="2000" dirty="0" err="1" smtClean="0"/>
              <a:t>primase</a:t>
            </a:r>
            <a:r>
              <a:rPr lang="en-US" sz="2000" dirty="0" smtClean="0"/>
              <a:t> are necessary because DNA polymerase, the enzyme responsible for DNA synthesis, can only add nucleotides to an existing nucleic acid chain. It requires a short primer to provide the initial nucleotide sequence for DNA synthesis.</a:t>
            </a:r>
          </a:p>
          <a:p>
            <a:endParaRPr lang="en-US" sz="2000" dirty="0" smtClean="0"/>
          </a:p>
          <a:p>
            <a:r>
              <a:rPr lang="en-US" sz="2000" dirty="0" smtClean="0"/>
              <a:t>The </a:t>
            </a:r>
            <a:r>
              <a:rPr lang="en-US" sz="2000" dirty="0" err="1" smtClean="0"/>
              <a:t>primase</a:t>
            </a:r>
            <a:r>
              <a:rPr lang="en-US" sz="2000" dirty="0" smtClean="0"/>
              <a:t> enzyme works in coordination with DNA helicase, which unwinds the DNA double helix during replication. As the DNA helix unwinds, </a:t>
            </a:r>
            <a:r>
              <a:rPr lang="en-US" sz="2000" dirty="0" err="1" smtClean="0"/>
              <a:t>primase</a:t>
            </a:r>
            <a:r>
              <a:rPr lang="en-US" sz="2000" dirty="0" smtClean="0"/>
              <a:t> binds to the single-stranded DNA template and synthesizes RNA primers complementary to the DNA template.</a:t>
            </a:r>
          </a:p>
          <a:p>
            <a:endParaRPr lang="en-US" sz="1600" dirty="0" smtClean="0"/>
          </a:p>
        </p:txBody>
      </p:sp>
    </p:spTree>
    <p:extLst>
      <p:ext uri="{BB962C8B-B14F-4D97-AF65-F5344CB8AC3E}">
        <p14:creationId xmlns:p14="http://schemas.microsoft.com/office/powerpoint/2010/main" val="19215191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err="1" smtClean="0"/>
              <a:t>Primase</a:t>
            </a:r>
            <a:endParaRPr lang="en-US" dirty="0"/>
          </a:p>
        </p:txBody>
      </p:sp>
      <p:sp>
        <p:nvSpPr>
          <p:cNvPr id="3" name="Content Placeholder 2"/>
          <p:cNvSpPr>
            <a:spLocks noGrp="1"/>
          </p:cNvSpPr>
          <p:nvPr>
            <p:ph idx="1"/>
          </p:nvPr>
        </p:nvSpPr>
        <p:spPr>
          <a:xfrm>
            <a:off x="0" y="1473957"/>
            <a:ext cx="12192000" cy="5684293"/>
          </a:xfrm>
        </p:spPr>
        <p:txBody>
          <a:bodyPr>
            <a:noAutofit/>
          </a:bodyPr>
          <a:lstStyle/>
          <a:p>
            <a:endParaRPr lang="en-US" sz="1600" dirty="0" smtClean="0"/>
          </a:p>
          <a:p>
            <a:r>
              <a:rPr lang="en-US" sz="2000" dirty="0" smtClean="0"/>
              <a:t>Once the RNA primers are synthesized, DNA polymerase takes over and extends the primers by adding the corresponding DNA nucleotides to form a new DNA strand. The RNA primers are later removed and replaced with DNA by other enzymes, such as DNA polymerase and DNA ligase.</a:t>
            </a:r>
          </a:p>
          <a:p>
            <a:endParaRPr lang="en-US" sz="2000" dirty="0" smtClean="0"/>
          </a:p>
          <a:p>
            <a:r>
              <a:rPr lang="en-US" sz="2000" dirty="0" err="1" smtClean="0"/>
              <a:t>Primase</a:t>
            </a:r>
            <a:r>
              <a:rPr lang="en-US" sz="2000" dirty="0" smtClean="0"/>
              <a:t> is a highly accurate enzyme, ensuring that the RNA primers are complementary to the template DNA sequence. It recognizes specific DNA sequences called origins of replication, which mark the starting points for DNA replication.</a:t>
            </a:r>
          </a:p>
          <a:p>
            <a:endParaRPr lang="en-US" sz="2000" dirty="0" smtClean="0"/>
          </a:p>
          <a:p>
            <a:r>
              <a:rPr lang="en-US" sz="2000" dirty="0" err="1" smtClean="0"/>
              <a:t>Primase</a:t>
            </a:r>
            <a:r>
              <a:rPr lang="en-US" sz="2000" dirty="0" smtClean="0"/>
              <a:t> is found in both prokaryotes and eukaryotes, although there are differences in the specific </a:t>
            </a:r>
            <a:r>
              <a:rPr lang="en-US" sz="2000" dirty="0" err="1" smtClean="0"/>
              <a:t>primase</a:t>
            </a:r>
            <a:r>
              <a:rPr lang="en-US" sz="2000" dirty="0" smtClean="0"/>
              <a:t> enzymes in each. In prokaryotes, </a:t>
            </a:r>
            <a:r>
              <a:rPr lang="en-US" sz="2000" dirty="0" err="1" smtClean="0"/>
              <a:t>primase</a:t>
            </a:r>
            <a:r>
              <a:rPr lang="en-US" sz="2000" dirty="0" smtClean="0"/>
              <a:t> is often associated with the DNA polymerase III complex, which is responsible for DNA replication. In eukaryotes, </a:t>
            </a:r>
            <a:r>
              <a:rPr lang="en-US" sz="2000" dirty="0" err="1" smtClean="0"/>
              <a:t>primase</a:t>
            </a:r>
            <a:r>
              <a:rPr lang="en-US" sz="2000" dirty="0" smtClean="0"/>
              <a:t> is a subunit of the DNA polymerase α-</a:t>
            </a:r>
            <a:r>
              <a:rPr lang="en-US" sz="2000" dirty="0" err="1" smtClean="0"/>
              <a:t>primase</a:t>
            </a:r>
            <a:r>
              <a:rPr lang="en-US" sz="2000" dirty="0" smtClean="0"/>
              <a:t> complex.</a:t>
            </a:r>
          </a:p>
        </p:txBody>
      </p:sp>
    </p:spTree>
    <p:extLst>
      <p:ext uri="{BB962C8B-B14F-4D97-AF65-F5344CB8AC3E}">
        <p14:creationId xmlns:p14="http://schemas.microsoft.com/office/powerpoint/2010/main" val="31161739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err="1" smtClean="0"/>
              <a:t>Primase</a:t>
            </a:r>
            <a:endParaRPr lang="en-US" dirty="0"/>
          </a:p>
        </p:txBody>
      </p:sp>
      <p:pic>
        <p:nvPicPr>
          <p:cNvPr id="4" name="Picture 3"/>
          <p:cNvPicPr>
            <a:picLocks noChangeAspect="1"/>
          </p:cNvPicPr>
          <p:nvPr/>
        </p:nvPicPr>
        <p:blipFill>
          <a:blip r:embed="rId2"/>
          <a:stretch>
            <a:fillRect/>
          </a:stretch>
        </p:blipFill>
        <p:spPr>
          <a:xfrm>
            <a:off x="270183" y="2024558"/>
            <a:ext cx="11651633" cy="4171839"/>
          </a:xfrm>
          <a:prstGeom prst="rect">
            <a:avLst/>
          </a:prstGeom>
        </p:spPr>
      </p:pic>
    </p:spTree>
    <p:extLst>
      <p:ext uri="{BB962C8B-B14F-4D97-AF65-F5344CB8AC3E}">
        <p14:creationId xmlns:p14="http://schemas.microsoft.com/office/powerpoint/2010/main" val="2691326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smtClean="0"/>
              <a:t>DNA ligase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DNA ligase is a crucial enzyme involved in DNA replication, repair, and recombination processes. Its primary function is to join or ligate the ends of DNA strands together by forming </a:t>
            </a:r>
            <a:r>
              <a:rPr lang="en-US" dirty="0" err="1" smtClean="0"/>
              <a:t>phosphodiester</a:t>
            </a:r>
            <a:r>
              <a:rPr lang="en-US" dirty="0" smtClean="0"/>
              <a:t> bonds. This activity is essential for sealing the gaps and discontinuities that arise during DNA replication or repair.</a:t>
            </a:r>
          </a:p>
          <a:p>
            <a:endParaRPr lang="en-US" dirty="0" smtClean="0"/>
          </a:p>
          <a:p>
            <a:r>
              <a:rPr lang="en-US" dirty="0" smtClean="0"/>
              <a:t>DNA ligase works by catalyzing the formation of a covalent bond between the 3' hydroxyl (-OH) group of one DNA fragment and the 5' phosphate (-PO4) group of another DNA fragment. This reaction forms a </a:t>
            </a:r>
            <a:r>
              <a:rPr lang="en-US" dirty="0" err="1" smtClean="0"/>
              <a:t>phosphodiester</a:t>
            </a:r>
            <a:r>
              <a:rPr lang="en-US" dirty="0" smtClean="0"/>
              <a:t> bond, effectively linking the DNA fragments and creating a continuous DNA strand.</a:t>
            </a:r>
          </a:p>
          <a:p>
            <a:endParaRPr lang="en-US" dirty="0" smtClean="0"/>
          </a:p>
          <a:p>
            <a:r>
              <a:rPr lang="en-US" dirty="0" smtClean="0"/>
              <a:t>In the context of DNA replication, DNA ligase plays a crucial role in the lagging strand synthesis. As DNA polymerase synthesizes the lagging strand in short fragments called Okazaki fragments, DNA ligase is responsible for joining these fragments together. It acts on the RNA primers, removing them and replacing them with DNA, and then ligating the adjacent DNA fragments.</a:t>
            </a:r>
          </a:p>
          <a:p>
            <a:endParaRPr lang="en-US" dirty="0" smtClean="0"/>
          </a:p>
        </p:txBody>
      </p:sp>
    </p:spTree>
    <p:extLst>
      <p:ext uri="{BB962C8B-B14F-4D97-AF65-F5344CB8AC3E}">
        <p14:creationId xmlns:p14="http://schemas.microsoft.com/office/powerpoint/2010/main" val="35372651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smtClean="0"/>
              <a:t>DNA ligase</a:t>
            </a:r>
            <a:endParaRPr lang="en-US" dirty="0"/>
          </a:p>
        </p:txBody>
      </p:sp>
      <p:sp>
        <p:nvSpPr>
          <p:cNvPr id="3" name="Content Placeholder 2"/>
          <p:cNvSpPr>
            <a:spLocks noGrp="1"/>
          </p:cNvSpPr>
          <p:nvPr>
            <p:ph idx="1"/>
          </p:nvPr>
        </p:nvSpPr>
        <p:spPr/>
        <p:txBody>
          <a:bodyPr>
            <a:normAutofit fontScale="70000" lnSpcReduction="20000"/>
          </a:bodyPr>
          <a:lstStyle/>
          <a:p>
            <a:endParaRPr lang="en-US" dirty="0" smtClean="0"/>
          </a:p>
          <a:p>
            <a:r>
              <a:rPr lang="en-US" dirty="0" smtClean="0"/>
              <a:t>In DNA repair processes, DNA ligase is involved in sealing nicks or gaps in the DNA molecule. For example, during base excision repair, DNA ligase is responsible for sealing the nick left after the damaged base is excised and replaced with the correct one.</a:t>
            </a:r>
          </a:p>
          <a:p>
            <a:endParaRPr lang="en-US" dirty="0" smtClean="0"/>
          </a:p>
          <a:p>
            <a:r>
              <a:rPr lang="en-US" dirty="0" smtClean="0"/>
              <a:t>DNA ligase also plays a role in DNA recombination, where it is involved in the joining of DNA molecules from different sources. It is responsible for sealing the nicks in the DNA backbone that are created during recombination events, such as during the integration of viral DNA into the host genome or the joining of DNA segments during homologous recombination.</a:t>
            </a:r>
          </a:p>
          <a:p>
            <a:endParaRPr lang="en-US" dirty="0" smtClean="0"/>
          </a:p>
          <a:p>
            <a:r>
              <a:rPr lang="en-US" dirty="0" smtClean="0"/>
              <a:t>DNA ligase is found in both prokaryotes and eukaryotes, although there are different types of ligases with varying specificities and functions. In prokaryotes, DNA ligase is typically a single enzyme that carries out both replication and repair functions. In eukaryotes, multiple DNA ligase isoforms exist, each with different roles in DNA metabolism.</a:t>
            </a:r>
            <a:endParaRPr lang="en-US" dirty="0"/>
          </a:p>
        </p:txBody>
      </p:sp>
    </p:spTree>
    <p:extLst>
      <p:ext uri="{BB962C8B-B14F-4D97-AF65-F5344CB8AC3E}">
        <p14:creationId xmlns:p14="http://schemas.microsoft.com/office/powerpoint/2010/main" val="1084047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7213" y="1"/>
            <a:ext cx="12246428" cy="6858000"/>
          </a:xfrm>
          <a:prstGeom prst="rect">
            <a:avLst/>
          </a:prstGeom>
        </p:spPr>
      </p:pic>
    </p:spTree>
    <p:extLst>
      <p:ext uri="{BB962C8B-B14F-4D97-AF65-F5344CB8AC3E}">
        <p14:creationId xmlns:p14="http://schemas.microsoft.com/office/powerpoint/2010/main" val="16485883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smtClean="0"/>
              <a:t>Topoisomerases</a:t>
            </a:r>
            <a:endParaRPr lang="en-US" dirty="0"/>
          </a:p>
        </p:txBody>
      </p:sp>
      <p:sp>
        <p:nvSpPr>
          <p:cNvPr id="3" name="Content Placeholder 2"/>
          <p:cNvSpPr>
            <a:spLocks noGrp="1"/>
          </p:cNvSpPr>
          <p:nvPr>
            <p:ph idx="1"/>
          </p:nvPr>
        </p:nvSpPr>
        <p:spPr>
          <a:xfrm>
            <a:off x="423081" y="1501254"/>
            <a:ext cx="11505061" cy="5254387"/>
          </a:xfrm>
        </p:spPr>
        <p:txBody>
          <a:bodyPr>
            <a:normAutofit fontScale="70000" lnSpcReduction="20000"/>
          </a:bodyPr>
          <a:lstStyle/>
          <a:p>
            <a:r>
              <a:rPr lang="en-US" dirty="0" smtClean="0"/>
              <a:t>Topoisomerases are enzymes that play a crucial role in DNA metabolism by regulating the topological state of DNA. They are responsible for altering the supercoiling, knotting, or tangling of DNA strands, which is essential for various cellular processes such as DNA replication, transcription, recombination, and chromosome condensation.</a:t>
            </a:r>
          </a:p>
          <a:p>
            <a:endParaRPr lang="en-US" dirty="0" smtClean="0"/>
          </a:p>
          <a:p>
            <a:r>
              <a:rPr lang="en-US" dirty="0" smtClean="0"/>
              <a:t>There are two main types of topoisomerases: Type I and Type II.</a:t>
            </a:r>
          </a:p>
          <a:p>
            <a:endParaRPr lang="en-US" dirty="0" smtClean="0"/>
          </a:p>
          <a:p>
            <a:r>
              <a:rPr lang="en-US" dirty="0" smtClean="0"/>
              <a:t>Type I topoisomerases introduce transient single-strand breaks in the DNA molecule to relieve torsional stress and induce DNA relaxation. They work by cleaving one DNA strand, allowing the intact strand to rotate around the break, and then resealing the DNA strand. Type I topoisomerases are further classified into Type IA and Type IB based on their mechanism of action and the direction of DNA strand passage.</a:t>
            </a:r>
          </a:p>
          <a:p>
            <a:endParaRPr lang="en-US" dirty="0" smtClean="0"/>
          </a:p>
          <a:p>
            <a:r>
              <a:rPr lang="en-US" dirty="0" smtClean="0"/>
              <a:t>Type IA topoisomerases, such as bacterial DNA topoisomerase I and eukaryotic topoisomerase I, introduce single-strand breaks in DNA and allow the DNA to rotate around the enzyme, relieving negative supercoiling.</a:t>
            </a:r>
          </a:p>
          <a:p>
            <a:endParaRPr lang="en-US" dirty="0" smtClean="0"/>
          </a:p>
          <a:p>
            <a:r>
              <a:rPr lang="en-US" dirty="0" smtClean="0"/>
              <a:t>Type IB topoisomerases, such as bacterial DNA topoisomerase III and eukaryotic topoisomerase IIIα and IIIβ, work similarly to Type IA enzymes but require an additional protein partner to facilitate the DNA strand passage.</a:t>
            </a:r>
          </a:p>
          <a:p>
            <a:endParaRPr lang="en-US" dirty="0" smtClean="0"/>
          </a:p>
        </p:txBody>
      </p:sp>
    </p:spTree>
    <p:extLst>
      <p:ext uri="{BB962C8B-B14F-4D97-AF65-F5344CB8AC3E}">
        <p14:creationId xmlns:p14="http://schemas.microsoft.com/office/powerpoint/2010/main" val="31039722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smtClean="0"/>
              <a:t>Topoisomerases</a:t>
            </a:r>
            <a:endParaRPr lang="en-US" dirty="0"/>
          </a:p>
        </p:txBody>
      </p:sp>
      <p:sp>
        <p:nvSpPr>
          <p:cNvPr id="3" name="Content Placeholder 2"/>
          <p:cNvSpPr>
            <a:spLocks noGrp="1"/>
          </p:cNvSpPr>
          <p:nvPr>
            <p:ph idx="1"/>
          </p:nvPr>
        </p:nvSpPr>
        <p:spPr/>
        <p:txBody>
          <a:bodyPr>
            <a:normAutofit fontScale="77500" lnSpcReduction="20000"/>
          </a:bodyPr>
          <a:lstStyle/>
          <a:p>
            <a:endParaRPr lang="en-US" dirty="0" smtClean="0"/>
          </a:p>
          <a:p>
            <a:r>
              <a:rPr lang="en-US" dirty="0" smtClean="0"/>
              <a:t>Type II topoisomerases, on the other hand, introduce transient double-strand breaks in DNA to manage DNA supercoiling, </a:t>
            </a:r>
            <a:r>
              <a:rPr lang="en-US" dirty="0" err="1" smtClean="0"/>
              <a:t>decatenation</a:t>
            </a:r>
            <a:r>
              <a:rPr lang="en-US" dirty="0" smtClean="0"/>
              <a:t>, and unlinking of DNA strands. They are ATP-dependent enzymes and can pass one DNA segment through another. Type II topoisomerases are further classified into Type IIA and Type IIB.</a:t>
            </a:r>
          </a:p>
          <a:p>
            <a:endParaRPr lang="en-US" dirty="0" smtClean="0"/>
          </a:p>
          <a:p>
            <a:r>
              <a:rPr lang="en-US" dirty="0" smtClean="0"/>
              <a:t>Type IIA topoisomerases, such as bacterial DNA </a:t>
            </a:r>
            <a:r>
              <a:rPr lang="en-US" dirty="0" err="1" smtClean="0"/>
              <a:t>gyrase</a:t>
            </a:r>
            <a:r>
              <a:rPr lang="en-US" dirty="0" smtClean="0"/>
              <a:t> and eukaryotic topoisomerase IIα and IIβ, can introduce negative supercoils into DNA or relax positive supercoils. They are essential for DNA replication and chromosome segregation.</a:t>
            </a:r>
          </a:p>
          <a:p>
            <a:endParaRPr lang="en-US" dirty="0" smtClean="0"/>
          </a:p>
          <a:p>
            <a:r>
              <a:rPr lang="en-US" dirty="0" smtClean="0"/>
              <a:t>Type IIB topoisomerases, including bacterial topoisomerase IV and eukaryotic topoisomerase VI, play a role in DNA </a:t>
            </a:r>
            <a:r>
              <a:rPr lang="en-US" dirty="0" err="1" smtClean="0"/>
              <a:t>decatenation</a:t>
            </a:r>
            <a:r>
              <a:rPr lang="en-US" dirty="0" smtClean="0"/>
              <a:t> by resolving intertwined DNA molecules, such as those formed during DNA replication or recombination.</a:t>
            </a:r>
            <a:endParaRPr lang="en-US" dirty="0"/>
          </a:p>
        </p:txBody>
      </p:sp>
    </p:spTree>
    <p:extLst>
      <p:ext uri="{BB962C8B-B14F-4D97-AF65-F5344CB8AC3E}">
        <p14:creationId xmlns:p14="http://schemas.microsoft.com/office/powerpoint/2010/main" val="42477875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163773"/>
            <a:ext cx="12192000" cy="6404939"/>
          </a:xfrm>
          <a:prstGeom prst="rect">
            <a:avLst/>
          </a:prstGeom>
        </p:spPr>
      </p:pic>
    </p:spTree>
    <p:extLst>
      <p:ext uri="{BB962C8B-B14F-4D97-AF65-F5344CB8AC3E}">
        <p14:creationId xmlns:p14="http://schemas.microsoft.com/office/powerpoint/2010/main" val="345899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8642" y="1416192"/>
            <a:ext cx="4102289" cy="5441808"/>
          </a:xfrm>
        </p:spPr>
        <p:txBody>
          <a:bodyPr>
            <a:normAutofit fontScale="77500" lnSpcReduction="20000"/>
          </a:bodyPr>
          <a:lstStyle/>
          <a:p>
            <a:pPr marL="0" indent="0">
              <a:buNone/>
            </a:pPr>
            <a:r>
              <a:rPr lang="en-US" dirty="0" smtClean="0"/>
              <a:t>The structure of DNA is a double helix, resembling a twisted ladder or spiral staircase.</a:t>
            </a:r>
          </a:p>
          <a:p>
            <a:pPr marL="0" indent="0">
              <a:buNone/>
            </a:pPr>
            <a:r>
              <a:rPr lang="en-US" dirty="0" smtClean="0"/>
              <a:t>It consists of two long strands, or chains, made up of repeating units called nucleotides. </a:t>
            </a:r>
          </a:p>
          <a:p>
            <a:pPr marL="0" indent="0">
              <a:buNone/>
            </a:pPr>
            <a:r>
              <a:rPr lang="en-US" dirty="0" smtClean="0"/>
              <a:t>Each nucleotide is composed of three components: a sugar molecule (</a:t>
            </a:r>
            <a:r>
              <a:rPr lang="en-US" dirty="0" err="1" smtClean="0"/>
              <a:t>deoxyribose</a:t>
            </a:r>
            <a:r>
              <a:rPr lang="en-US" dirty="0" smtClean="0"/>
              <a:t>), a phosphate group, and a nitrogenous base. </a:t>
            </a:r>
          </a:p>
          <a:p>
            <a:pPr marL="0" indent="0">
              <a:buNone/>
            </a:pPr>
            <a:r>
              <a:rPr lang="en-US" dirty="0" smtClean="0"/>
              <a:t>The four nitrogenous bases found in DNA are adenine (A), thymine (T), cytosine (C), and guanine (G). The nucleotide chains are held together by hydrogen bonds between the bases, with A always pairing with T and C always pairing with G.</a:t>
            </a:r>
          </a:p>
          <a:p>
            <a:pPr marL="0" indent="0">
              <a:buNone/>
            </a:pPr>
            <a:endParaRPr lang="en-US" dirty="0"/>
          </a:p>
        </p:txBody>
      </p:sp>
      <p:sp>
        <p:nvSpPr>
          <p:cNvPr id="4" name="Title 1"/>
          <p:cNvSpPr txBox="1">
            <a:spLocks/>
          </p:cNvSpPr>
          <p:nvPr/>
        </p:nvSpPr>
        <p:spPr>
          <a:xfrm>
            <a:off x="0" y="0"/>
            <a:ext cx="12192000" cy="1173707"/>
          </a:xfrm>
          <a:prstGeom prst="rect">
            <a:avLst/>
          </a:prstGeom>
          <a:solidFill>
            <a:schemeClr val="accent6">
              <a:lumMod val="20000"/>
              <a:lumOff val="80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i="1" dirty="0" smtClean="0"/>
              <a:t>Lets remind ourselves from previous classes….</a:t>
            </a:r>
          </a:p>
          <a:p>
            <a:pPr algn="ctr"/>
            <a:r>
              <a:rPr lang="en-US" dirty="0" smtClean="0"/>
              <a:t>DNA structure</a:t>
            </a:r>
            <a:endParaRPr lang="en-US" dirty="0"/>
          </a:p>
        </p:txBody>
      </p:sp>
      <p:pic>
        <p:nvPicPr>
          <p:cNvPr id="5" name="Picture 4"/>
          <p:cNvPicPr>
            <a:picLocks noChangeAspect="1"/>
          </p:cNvPicPr>
          <p:nvPr/>
        </p:nvPicPr>
        <p:blipFill>
          <a:blip r:embed="rId2"/>
          <a:stretch>
            <a:fillRect/>
          </a:stretch>
        </p:blipFill>
        <p:spPr>
          <a:xfrm>
            <a:off x="4731222" y="1371600"/>
            <a:ext cx="7460777" cy="4196687"/>
          </a:xfrm>
          <a:prstGeom prst="rect">
            <a:avLst/>
          </a:prstGeom>
        </p:spPr>
      </p:pic>
    </p:spTree>
    <p:extLst>
      <p:ext uri="{BB962C8B-B14F-4D97-AF65-F5344CB8AC3E}">
        <p14:creationId xmlns:p14="http://schemas.microsoft.com/office/powerpoint/2010/main" val="19552148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smtClean="0"/>
              <a:t>DNA </a:t>
            </a:r>
            <a:r>
              <a:rPr lang="en-US" dirty="0" err="1" smtClean="0"/>
              <a:t>exonucleases</a:t>
            </a:r>
            <a:endParaRPr lang="en-US" dirty="0"/>
          </a:p>
        </p:txBody>
      </p:sp>
      <p:sp>
        <p:nvSpPr>
          <p:cNvPr id="3" name="Content Placeholder 2"/>
          <p:cNvSpPr>
            <a:spLocks noGrp="1"/>
          </p:cNvSpPr>
          <p:nvPr>
            <p:ph idx="1"/>
          </p:nvPr>
        </p:nvSpPr>
        <p:spPr>
          <a:xfrm>
            <a:off x="169459" y="1388896"/>
            <a:ext cx="7475787" cy="5339450"/>
          </a:xfrm>
        </p:spPr>
        <p:txBody>
          <a:bodyPr>
            <a:normAutofit fontScale="77500" lnSpcReduction="20000"/>
          </a:bodyPr>
          <a:lstStyle/>
          <a:p>
            <a:r>
              <a:rPr lang="en-US" dirty="0" smtClean="0"/>
              <a:t>DNA </a:t>
            </a:r>
            <a:r>
              <a:rPr lang="en-US" dirty="0" err="1" smtClean="0"/>
              <a:t>exonucleases</a:t>
            </a:r>
            <a:r>
              <a:rPr lang="en-US" dirty="0" smtClean="0"/>
              <a:t> are enzymes that play an important role in DNA metabolism by catalyzing the removal of nucleotides from the ends of DNA molecules. They work by cleaving the </a:t>
            </a:r>
            <a:r>
              <a:rPr lang="en-US" dirty="0" err="1" smtClean="0"/>
              <a:t>phosphodiester</a:t>
            </a:r>
            <a:r>
              <a:rPr lang="en-US" dirty="0" smtClean="0"/>
              <a:t> bonds that connect adjacent nucleotides, resulting in the stepwise degradation of DNA from the ends.</a:t>
            </a:r>
          </a:p>
          <a:p>
            <a:endParaRPr lang="en-US" dirty="0" smtClean="0"/>
          </a:p>
          <a:p>
            <a:r>
              <a:rPr lang="en-US" dirty="0" err="1" smtClean="0"/>
              <a:t>Exonucleases</a:t>
            </a:r>
            <a:r>
              <a:rPr lang="en-US" dirty="0" smtClean="0"/>
              <a:t> can act in two directions: 5' to 3' or 3' to 5'. 5' to 3' </a:t>
            </a:r>
            <a:r>
              <a:rPr lang="en-US" dirty="0" err="1" smtClean="0"/>
              <a:t>exonucleases</a:t>
            </a:r>
            <a:r>
              <a:rPr lang="en-US" dirty="0" smtClean="0"/>
              <a:t> remove nucleotides from the 5' end of DNA, while 3' to 5' </a:t>
            </a:r>
            <a:r>
              <a:rPr lang="en-US" dirty="0" err="1" smtClean="0"/>
              <a:t>exonucleases</a:t>
            </a:r>
            <a:r>
              <a:rPr lang="en-US" dirty="0" smtClean="0"/>
              <a:t> remove nucleotides from the 3' end.</a:t>
            </a:r>
          </a:p>
          <a:p>
            <a:endParaRPr lang="en-US" dirty="0" smtClean="0"/>
          </a:p>
          <a:p>
            <a:r>
              <a:rPr lang="en-US" dirty="0" smtClean="0"/>
              <a:t>One example of a 5' to 3' </a:t>
            </a:r>
            <a:r>
              <a:rPr lang="en-US" dirty="0" err="1" smtClean="0"/>
              <a:t>exonuclease</a:t>
            </a:r>
            <a:r>
              <a:rPr lang="en-US" dirty="0" smtClean="0"/>
              <a:t> is the well-known enzyme </a:t>
            </a:r>
            <a:r>
              <a:rPr lang="en-US" dirty="0" err="1" smtClean="0"/>
              <a:t>exonuclease</a:t>
            </a:r>
            <a:r>
              <a:rPr lang="en-US" dirty="0" smtClean="0"/>
              <a:t> I (</a:t>
            </a:r>
            <a:r>
              <a:rPr lang="en-US" dirty="0" err="1" smtClean="0"/>
              <a:t>ExoI</a:t>
            </a:r>
            <a:r>
              <a:rPr lang="en-US" dirty="0" smtClean="0"/>
              <a:t>). It cleaves the </a:t>
            </a:r>
            <a:r>
              <a:rPr lang="en-US" dirty="0" err="1" smtClean="0"/>
              <a:t>phosphodiester</a:t>
            </a:r>
            <a:r>
              <a:rPr lang="en-US" dirty="0" smtClean="0"/>
              <a:t> bond between the first and second nucleotides at the 5' end of the DNA strand, resulting in the release of a mononucleotide. </a:t>
            </a:r>
            <a:r>
              <a:rPr lang="en-US" dirty="0" err="1" smtClean="0"/>
              <a:t>Exonuclease</a:t>
            </a:r>
            <a:r>
              <a:rPr lang="en-US" dirty="0" smtClean="0"/>
              <a:t> I is commonly used in molecular biology techniques, such as DNA sequencing, to remove unincorporated nucleotides or primers from DNA fragments.</a:t>
            </a:r>
          </a:p>
          <a:p>
            <a:endParaRPr lang="en-US" dirty="0" smtClean="0"/>
          </a:p>
        </p:txBody>
      </p:sp>
      <p:pic>
        <p:nvPicPr>
          <p:cNvPr id="4" name="Picture 3"/>
          <p:cNvPicPr>
            <a:picLocks noChangeAspect="1"/>
          </p:cNvPicPr>
          <p:nvPr/>
        </p:nvPicPr>
        <p:blipFill>
          <a:blip r:embed="rId3"/>
          <a:stretch>
            <a:fillRect/>
          </a:stretch>
        </p:blipFill>
        <p:spPr>
          <a:xfrm>
            <a:off x="7645246" y="1825625"/>
            <a:ext cx="4546754" cy="4558353"/>
          </a:xfrm>
          <a:prstGeom prst="rect">
            <a:avLst/>
          </a:prstGeom>
        </p:spPr>
      </p:pic>
    </p:spTree>
    <p:extLst>
      <p:ext uri="{BB962C8B-B14F-4D97-AF65-F5344CB8AC3E}">
        <p14:creationId xmlns:p14="http://schemas.microsoft.com/office/powerpoint/2010/main" val="27868206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smtClean="0"/>
              <a:t>DNA </a:t>
            </a:r>
            <a:r>
              <a:rPr lang="en-US" dirty="0" err="1" smtClean="0"/>
              <a:t>exonucleases</a:t>
            </a:r>
            <a:endParaRPr lang="en-US" dirty="0"/>
          </a:p>
        </p:txBody>
      </p:sp>
      <p:sp>
        <p:nvSpPr>
          <p:cNvPr id="3" name="Content Placeholder 2"/>
          <p:cNvSpPr>
            <a:spLocks noGrp="1"/>
          </p:cNvSpPr>
          <p:nvPr>
            <p:ph idx="1"/>
          </p:nvPr>
        </p:nvSpPr>
        <p:spPr>
          <a:xfrm>
            <a:off x="409433" y="1405718"/>
            <a:ext cx="11163868" cy="5131559"/>
          </a:xfrm>
        </p:spPr>
        <p:txBody>
          <a:bodyPr>
            <a:normAutofit fontScale="77500" lnSpcReduction="20000"/>
          </a:bodyPr>
          <a:lstStyle/>
          <a:p>
            <a:endParaRPr lang="en-US" dirty="0" smtClean="0"/>
          </a:p>
          <a:p>
            <a:r>
              <a:rPr lang="en-US" dirty="0" smtClean="0"/>
              <a:t>Another important 5' to 3' </a:t>
            </a:r>
            <a:r>
              <a:rPr lang="en-US" dirty="0" err="1" smtClean="0"/>
              <a:t>exonuclease</a:t>
            </a:r>
            <a:r>
              <a:rPr lang="en-US" dirty="0" smtClean="0"/>
              <a:t> is </a:t>
            </a:r>
            <a:r>
              <a:rPr lang="en-US" dirty="0" err="1" smtClean="0"/>
              <a:t>exonuclease</a:t>
            </a:r>
            <a:r>
              <a:rPr lang="en-US" dirty="0" smtClean="0"/>
              <a:t> III (</a:t>
            </a:r>
            <a:r>
              <a:rPr lang="en-US" dirty="0" err="1" smtClean="0"/>
              <a:t>ExoIII</a:t>
            </a:r>
            <a:r>
              <a:rPr lang="en-US" dirty="0" smtClean="0"/>
              <a:t>). It can remove multiple nucleotides from the 5' end of DNA, allowing for the degradation of longer DNA fragments. </a:t>
            </a:r>
            <a:r>
              <a:rPr lang="en-US" dirty="0" err="1" smtClean="0"/>
              <a:t>ExoIII</a:t>
            </a:r>
            <a:r>
              <a:rPr lang="en-US" dirty="0" smtClean="0"/>
              <a:t> is involved in various DNA repair processes, such as base excision repair and mismatch repair, where it removes damaged or mismatched nucleotides from the DNA strand.</a:t>
            </a:r>
          </a:p>
          <a:p>
            <a:endParaRPr lang="en-US" dirty="0" smtClean="0"/>
          </a:p>
          <a:p>
            <a:r>
              <a:rPr lang="en-US" dirty="0" smtClean="0"/>
              <a:t>On the other hand, 3' to 5' </a:t>
            </a:r>
            <a:r>
              <a:rPr lang="en-US" dirty="0" err="1" smtClean="0"/>
              <a:t>exonucleases</a:t>
            </a:r>
            <a:r>
              <a:rPr lang="en-US" dirty="0" smtClean="0"/>
              <a:t> are involved in proofreading and repair mechanisms during DNA replication. One well-known 3' to 5' </a:t>
            </a:r>
            <a:r>
              <a:rPr lang="en-US" dirty="0" err="1" smtClean="0"/>
              <a:t>exonuclease</a:t>
            </a:r>
            <a:r>
              <a:rPr lang="en-US" dirty="0" smtClean="0"/>
              <a:t> is the proofreading domain of DNA polymerase. This </a:t>
            </a:r>
            <a:r>
              <a:rPr lang="en-US" dirty="0" err="1" smtClean="0"/>
              <a:t>exonuclease</a:t>
            </a:r>
            <a:r>
              <a:rPr lang="en-US" dirty="0" smtClean="0"/>
              <a:t> activity allows DNA polymerase to detect and remove mismatched or incorrect nucleotides that have been incorporated into the growing DNA strand during replication. By removing these errors, the proofreading </a:t>
            </a:r>
            <a:r>
              <a:rPr lang="en-US" dirty="0" err="1" smtClean="0"/>
              <a:t>exonuclease</a:t>
            </a:r>
            <a:r>
              <a:rPr lang="en-US" dirty="0" smtClean="0"/>
              <a:t> helps maintain the accuracy of DNA replication.</a:t>
            </a:r>
          </a:p>
          <a:p>
            <a:endParaRPr lang="en-US" dirty="0" smtClean="0"/>
          </a:p>
          <a:p>
            <a:r>
              <a:rPr lang="en-US" dirty="0" smtClean="0"/>
              <a:t>In addition to their roles in DNA replication and repair, </a:t>
            </a:r>
            <a:r>
              <a:rPr lang="en-US" dirty="0" err="1" smtClean="0"/>
              <a:t>exonucleases</a:t>
            </a:r>
            <a:r>
              <a:rPr lang="en-US" dirty="0" smtClean="0"/>
              <a:t> are also involved in other DNA-related processes. For example, they can be part of the machinery involved in DNA recombination and can contribute to the degradation of foreign DNA, such as viral DNA, during host defense mechanisms.</a:t>
            </a:r>
          </a:p>
        </p:txBody>
      </p:sp>
    </p:spTree>
    <p:extLst>
      <p:ext uri="{BB962C8B-B14F-4D97-AF65-F5344CB8AC3E}">
        <p14:creationId xmlns:p14="http://schemas.microsoft.com/office/powerpoint/2010/main" val="28828124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a:t>Transitions and </a:t>
            </a:r>
            <a:r>
              <a:rPr lang="en-US" dirty="0" err="1" smtClean="0"/>
              <a:t>transversions</a:t>
            </a:r>
            <a:r>
              <a:rPr lang="en-US" dirty="0" smtClean="0"/>
              <a:t> </a:t>
            </a:r>
            <a:r>
              <a:rPr lang="en-US" dirty="0"/>
              <a:t>in DNA molecule</a:t>
            </a:r>
          </a:p>
        </p:txBody>
      </p:sp>
      <p:sp>
        <p:nvSpPr>
          <p:cNvPr id="3" name="Content Placeholder 2"/>
          <p:cNvSpPr>
            <a:spLocks noGrp="1"/>
          </p:cNvSpPr>
          <p:nvPr>
            <p:ph idx="1"/>
          </p:nvPr>
        </p:nvSpPr>
        <p:spPr>
          <a:xfrm>
            <a:off x="409433" y="1405718"/>
            <a:ext cx="6209731" cy="5131559"/>
          </a:xfrm>
        </p:spPr>
        <p:txBody>
          <a:bodyPr>
            <a:normAutofit/>
          </a:bodyPr>
          <a:lstStyle/>
          <a:p>
            <a:r>
              <a:rPr lang="en-US" dirty="0" smtClean="0"/>
              <a:t>Transitions and </a:t>
            </a:r>
            <a:r>
              <a:rPr lang="en-US" dirty="0" err="1" smtClean="0"/>
              <a:t>transversions</a:t>
            </a:r>
            <a:r>
              <a:rPr lang="en-US" dirty="0" smtClean="0"/>
              <a:t> are two types of point mutations that can occur in the DNA molecule during replication or as a result of external factors such as mutagens. </a:t>
            </a:r>
          </a:p>
          <a:p>
            <a:r>
              <a:rPr lang="en-US" dirty="0" smtClean="0"/>
              <a:t>These mutations involve the substitution of one nucleotide with another, leading to changes in the DNA sequence.</a:t>
            </a:r>
          </a:p>
          <a:p>
            <a:endParaRPr lang="en-US" dirty="0" smtClean="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9164" y="1285164"/>
            <a:ext cx="5572836" cy="5572836"/>
          </a:xfrm>
          <a:prstGeom prst="rect">
            <a:avLst/>
          </a:prstGeom>
        </p:spPr>
      </p:pic>
    </p:spTree>
    <p:extLst>
      <p:ext uri="{BB962C8B-B14F-4D97-AF65-F5344CB8AC3E}">
        <p14:creationId xmlns:p14="http://schemas.microsoft.com/office/powerpoint/2010/main" val="4535941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a:t>Transitions </a:t>
            </a:r>
            <a:r>
              <a:rPr lang="en-US" dirty="0" smtClean="0"/>
              <a:t>in </a:t>
            </a:r>
            <a:r>
              <a:rPr lang="en-US" dirty="0"/>
              <a:t>DNA molecule</a:t>
            </a:r>
          </a:p>
        </p:txBody>
      </p:sp>
      <p:sp>
        <p:nvSpPr>
          <p:cNvPr id="3" name="Content Placeholder 2"/>
          <p:cNvSpPr>
            <a:spLocks noGrp="1"/>
          </p:cNvSpPr>
          <p:nvPr>
            <p:ph idx="1"/>
          </p:nvPr>
        </p:nvSpPr>
        <p:spPr>
          <a:xfrm>
            <a:off x="409433" y="1405718"/>
            <a:ext cx="11163868" cy="5131559"/>
          </a:xfrm>
        </p:spPr>
        <p:txBody>
          <a:bodyPr>
            <a:normAutofit fontScale="92500" lnSpcReduction="20000"/>
          </a:bodyPr>
          <a:lstStyle/>
          <a:p>
            <a:endParaRPr lang="en-US" dirty="0" smtClean="0"/>
          </a:p>
          <a:p>
            <a:r>
              <a:rPr lang="en-US" dirty="0" smtClean="0"/>
              <a:t>A transition mutation refers to the substitution of a nucleotide with another nucleotide of the same chemical category. In other words, a transition occurs when a purine base (adenine or guanine) is replaced by another purine base, or when a pyrimidine base (thymine or cytosine) is replaced by another pyrimidine base. </a:t>
            </a:r>
          </a:p>
          <a:p>
            <a:r>
              <a:rPr lang="en-US" dirty="0" smtClean="0"/>
              <a:t>This type of mutation is considered to be less severe compared to </a:t>
            </a:r>
            <a:r>
              <a:rPr lang="en-US" dirty="0" err="1" smtClean="0"/>
              <a:t>transversions</a:t>
            </a:r>
            <a:r>
              <a:rPr lang="en-US" dirty="0" smtClean="0"/>
              <a:t>, as it involves a change within the same chemical group.</a:t>
            </a:r>
          </a:p>
          <a:p>
            <a:endParaRPr lang="en-US" dirty="0" smtClean="0"/>
          </a:p>
          <a:p>
            <a:r>
              <a:rPr lang="en-US" dirty="0" smtClean="0"/>
              <a:t>For example, a common transition mutation is the substitution of adenine (A) with guanine (G) or vice versa, or the substitution of cytosine (C) with thymine (T) or vice versa. </a:t>
            </a:r>
          </a:p>
          <a:p>
            <a:r>
              <a:rPr lang="en-US" dirty="0" smtClean="0"/>
              <a:t>These substitutions can occur due to errors during DNA replication or exposure to mutagens.</a:t>
            </a:r>
          </a:p>
          <a:p>
            <a:endParaRPr lang="en-US" dirty="0" smtClean="0"/>
          </a:p>
        </p:txBody>
      </p:sp>
    </p:spTree>
    <p:extLst>
      <p:ext uri="{BB962C8B-B14F-4D97-AF65-F5344CB8AC3E}">
        <p14:creationId xmlns:p14="http://schemas.microsoft.com/office/powerpoint/2010/main" val="3778297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err="1"/>
              <a:t>T</a:t>
            </a:r>
            <a:r>
              <a:rPr lang="en-US" dirty="0" err="1" smtClean="0"/>
              <a:t>ransversions</a:t>
            </a:r>
            <a:r>
              <a:rPr lang="en-US" dirty="0" smtClean="0"/>
              <a:t> </a:t>
            </a:r>
            <a:r>
              <a:rPr lang="en-US" dirty="0"/>
              <a:t>in DNA molecule</a:t>
            </a:r>
          </a:p>
        </p:txBody>
      </p:sp>
      <p:sp>
        <p:nvSpPr>
          <p:cNvPr id="3" name="Content Placeholder 2"/>
          <p:cNvSpPr>
            <a:spLocks noGrp="1"/>
          </p:cNvSpPr>
          <p:nvPr>
            <p:ph idx="1"/>
          </p:nvPr>
        </p:nvSpPr>
        <p:spPr>
          <a:xfrm>
            <a:off x="409433" y="1405718"/>
            <a:ext cx="11163868" cy="5131559"/>
          </a:xfrm>
        </p:spPr>
        <p:txBody>
          <a:bodyPr>
            <a:normAutofit fontScale="62500" lnSpcReduction="20000"/>
          </a:bodyPr>
          <a:lstStyle/>
          <a:p>
            <a:r>
              <a:rPr lang="en-US" dirty="0" err="1"/>
              <a:t>T</a:t>
            </a:r>
            <a:r>
              <a:rPr lang="en-US" dirty="0" err="1" smtClean="0"/>
              <a:t>ransversion</a:t>
            </a:r>
            <a:r>
              <a:rPr lang="en-US" dirty="0" smtClean="0"/>
              <a:t> mutations involve the substitution of a nucleotide with a nucleotide of a different chemical category. This means that a purine base is replaced by a pyrimidine base or vice versa. </a:t>
            </a:r>
          </a:p>
          <a:p>
            <a:r>
              <a:rPr lang="en-US" dirty="0" err="1" smtClean="0"/>
              <a:t>Transversions</a:t>
            </a:r>
            <a:r>
              <a:rPr lang="en-US" dirty="0" smtClean="0"/>
              <a:t> are considered to be more severe compared to transitions, as they involve a change in the chemical structure of the nucleotide.</a:t>
            </a:r>
          </a:p>
          <a:p>
            <a:endParaRPr lang="en-US" dirty="0" smtClean="0"/>
          </a:p>
          <a:p>
            <a:r>
              <a:rPr lang="en-US" dirty="0" smtClean="0"/>
              <a:t>For example, a </a:t>
            </a:r>
            <a:r>
              <a:rPr lang="en-US" dirty="0" err="1" smtClean="0"/>
              <a:t>transversion</a:t>
            </a:r>
            <a:r>
              <a:rPr lang="en-US" dirty="0" smtClean="0"/>
              <a:t> mutation can occur when adenine (A) is replaced by cytosine (C) or thymine (T), or when guanine (G) is replaced by cytosine (C) or thymine (T). </a:t>
            </a:r>
          </a:p>
          <a:p>
            <a:r>
              <a:rPr lang="en-US" dirty="0" smtClean="0"/>
              <a:t>These substitutions can lead to alterations in the DNA sequence and can have significant consequences on the functioning of genes or regulatory elements.</a:t>
            </a:r>
          </a:p>
          <a:p>
            <a:endParaRPr lang="en-US" dirty="0" smtClean="0"/>
          </a:p>
          <a:p>
            <a:r>
              <a:rPr lang="en-US" dirty="0" smtClean="0"/>
              <a:t>Both transitions and </a:t>
            </a:r>
            <a:r>
              <a:rPr lang="en-US" dirty="0" err="1" smtClean="0"/>
              <a:t>transversions</a:t>
            </a:r>
            <a:r>
              <a:rPr lang="en-US" dirty="0" smtClean="0"/>
              <a:t> can have varying effects on the organism, depending on their location within the genome and the specific nucleotides involved. Some mutations may be silent, meaning they do not result in any change in the amino acid sequence of the protein encoded by the gene. Others may lead to missense mutations, where the substitution results in the incorporation of a different amino acid in the protein. In some cases, mutations can be deleterious and disrupt the normal functioning of the protein or even lead to diseases.</a:t>
            </a:r>
          </a:p>
          <a:p>
            <a:endParaRPr lang="en-US" dirty="0" smtClean="0"/>
          </a:p>
          <a:p>
            <a:r>
              <a:rPr lang="en-US" dirty="0" smtClean="0"/>
              <a:t>Understanding transitions and </a:t>
            </a:r>
            <a:r>
              <a:rPr lang="en-US" dirty="0" err="1" smtClean="0"/>
              <a:t>transversions</a:t>
            </a:r>
            <a:r>
              <a:rPr lang="en-US" dirty="0" smtClean="0"/>
              <a:t> is important in studying genetic variation, evolution, and the impact of mutations on health and disease. By analyzing the types and frequencies of these mutations, scientists can gain insights into the processes that shape genetic diversity and the potential consequences of genetic changes.</a:t>
            </a:r>
          </a:p>
        </p:txBody>
      </p:sp>
    </p:spTree>
    <p:extLst>
      <p:ext uri="{BB962C8B-B14F-4D97-AF65-F5344CB8AC3E}">
        <p14:creationId xmlns:p14="http://schemas.microsoft.com/office/powerpoint/2010/main" val="4188667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normAutofit fontScale="90000"/>
          </a:bodyPr>
          <a:lstStyle/>
          <a:p>
            <a:pPr algn="ctr"/>
            <a:r>
              <a:rPr lang="en-US" dirty="0" smtClean="0"/>
              <a:t>Effects of transitions and </a:t>
            </a:r>
            <a:r>
              <a:rPr lang="en-US" dirty="0" err="1" smtClean="0"/>
              <a:t>transversions</a:t>
            </a:r>
            <a:r>
              <a:rPr lang="en-US" dirty="0" smtClean="0"/>
              <a:t> </a:t>
            </a:r>
            <a:r>
              <a:rPr lang="en-US" dirty="0"/>
              <a:t>in DNA molecule</a:t>
            </a:r>
          </a:p>
        </p:txBody>
      </p:sp>
      <p:sp>
        <p:nvSpPr>
          <p:cNvPr id="3" name="Content Placeholder 2"/>
          <p:cNvSpPr>
            <a:spLocks noGrp="1"/>
          </p:cNvSpPr>
          <p:nvPr>
            <p:ph idx="1"/>
          </p:nvPr>
        </p:nvSpPr>
        <p:spPr>
          <a:xfrm>
            <a:off x="409433" y="1405718"/>
            <a:ext cx="11163868" cy="5131559"/>
          </a:xfrm>
        </p:spPr>
        <p:txBody>
          <a:bodyPr>
            <a:normAutofit fontScale="85000" lnSpcReduction="10000"/>
          </a:bodyPr>
          <a:lstStyle/>
          <a:p>
            <a:pPr marL="0" indent="0">
              <a:buNone/>
            </a:pPr>
            <a:endParaRPr lang="en-US" dirty="0" smtClean="0"/>
          </a:p>
          <a:p>
            <a:r>
              <a:rPr lang="en-US" dirty="0" smtClean="0"/>
              <a:t>Both transitions and </a:t>
            </a:r>
            <a:r>
              <a:rPr lang="en-US" dirty="0" err="1" smtClean="0"/>
              <a:t>transversions</a:t>
            </a:r>
            <a:r>
              <a:rPr lang="en-US" dirty="0" smtClean="0"/>
              <a:t> can have varying effects on the organism, depending on their location within the genome and the specific nucleotides involved. </a:t>
            </a:r>
          </a:p>
          <a:p>
            <a:r>
              <a:rPr lang="en-US" dirty="0" smtClean="0"/>
              <a:t>Some mutations may be silent, meaning they do not result in any change in the amino acid sequence of the protein encoded by the gene. </a:t>
            </a:r>
          </a:p>
          <a:p>
            <a:r>
              <a:rPr lang="en-US" dirty="0" smtClean="0"/>
              <a:t>Others may lead to missense mutations, where the substitution results in the incorporation of a different amino acid in the protein. </a:t>
            </a:r>
          </a:p>
          <a:p>
            <a:r>
              <a:rPr lang="en-US" dirty="0" smtClean="0"/>
              <a:t>In some cases, mutations can be deleterious and disrupt the normal functioning of the protein or even lead to diseases.</a:t>
            </a:r>
          </a:p>
          <a:p>
            <a:endParaRPr lang="en-US" dirty="0" smtClean="0"/>
          </a:p>
          <a:p>
            <a:r>
              <a:rPr lang="en-US" dirty="0" smtClean="0"/>
              <a:t>Understanding transitions and </a:t>
            </a:r>
            <a:r>
              <a:rPr lang="en-US" dirty="0" err="1" smtClean="0"/>
              <a:t>transversions</a:t>
            </a:r>
            <a:r>
              <a:rPr lang="en-US" dirty="0" smtClean="0"/>
              <a:t> is important in studying genetic variation, evolution, and the impact of mutations on health and disease. By analyzing the types and frequencies of these mutations, scientists can gain insights into the processes that shape genetic diversity and the potential consequences of genetic changes.</a:t>
            </a:r>
          </a:p>
        </p:txBody>
      </p:sp>
    </p:spTree>
    <p:extLst>
      <p:ext uri="{BB962C8B-B14F-4D97-AF65-F5344CB8AC3E}">
        <p14:creationId xmlns:p14="http://schemas.microsoft.com/office/powerpoint/2010/main" val="6499170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normAutofit/>
          </a:bodyPr>
          <a:lstStyle/>
          <a:p>
            <a:pPr algn="ctr"/>
            <a:r>
              <a:rPr lang="en-US" dirty="0" smtClean="0"/>
              <a:t>Genetic code, codon</a:t>
            </a:r>
            <a:endParaRPr lang="en-US" dirty="0"/>
          </a:p>
        </p:txBody>
      </p:sp>
      <p:sp>
        <p:nvSpPr>
          <p:cNvPr id="3" name="Content Placeholder 2"/>
          <p:cNvSpPr>
            <a:spLocks noGrp="1"/>
          </p:cNvSpPr>
          <p:nvPr>
            <p:ph idx="1"/>
          </p:nvPr>
        </p:nvSpPr>
        <p:spPr>
          <a:xfrm>
            <a:off x="409433" y="1405718"/>
            <a:ext cx="8925067" cy="5131559"/>
          </a:xfrm>
        </p:spPr>
        <p:txBody>
          <a:bodyPr>
            <a:normAutofit fontScale="77500" lnSpcReduction="20000"/>
          </a:bodyPr>
          <a:lstStyle/>
          <a:p>
            <a:pPr marL="0" indent="0">
              <a:buNone/>
            </a:pPr>
            <a:r>
              <a:rPr lang="en-US" dirty="0" smtClean="0"/>
              <a:t>The genetic code is the set of rules by which the information encoded within DNA or RNA is translated into the synthesis of proteins. It is a universal code that is shared by all living organisms, from bacteria to humans. </a:t>
            </a:r>
          </a:p>
          <a:p>
            <a:pPr marL="0" indent="0">
              <a:buNone/>
            </a:pPr>
            <a:r>
              <a:rPr lang="en-US" dirty="0" smtClean="0"/>
              <a:t>The genetic code specifies the relationship between the sequence of nucleotides in DNA or RNA and the sequence of amino acids in proteins.</a:t>
            </a:r>
          </a:p>
          <a:p>
            <a:pPr marL="0" indent="0">
              <a:buNone/>
            </a:pPr>
            <a:endParaRPr lang="en-US" dirty="0" smtClean="0"/>
          </a:p>
          <a:p>
            <a:pPr marL="0" indent="0">
              <a:buNone/>
            </a:pPr>
            <a:r>
              <a:rPr lang="en-US" dirty="0" smtClean="0"/>
              <a:t>The genetic code is composed of codons, which are three-nucleotide sequences that represent a specific amino acid or serve as start or stop signals for protein synthesis. There are a total of 64 possible codons, consisting of all possible combinations of the four nucleotides: adenine (A), cytosine (C), guanine (G), and thymine (T) in DNA, or adenine (A), cytosine (C), guanine (G), and uracil (U) in RNA.</a:t>
            </a:r>
          </a:p>
          <a:p>
            <a:pPr marL="0" indent="0">
              <a:buNone/>
            </a:pPr>
            <a:endParaRPr lang="en-US" dirty="0" smtClean="0"/>
          </a:p>
          <a:p>
            <a:pPr marL="0" indent="0">
              <a:buNone/>
            </a:pPr>
            <a:r>
              <a:rPr lang="en-US" dirty="0" smtClean="0"/>
              <a:t>Out of the 64 codons, 61 code for specific amino acids, while the remaining three serve as stop codons, signaling the termination of protein synthesis. </a:t>
            </a:r>
          </a:p>
          <a:p>
            <a:pPr marL="0" indent="0">
              <a:buNone/>
            </a:pPr>
            <a:r>
              <a:rPr lang="en-US" dirty="0" smtClean="0"/>
              <a:t>The start codon, AUG (or ATG in DNA), codes for the amino acid methionine and also serves as the initiation signal for protein synthesis.</a:t>
            </a:r>
          </a:p>
          <a:p>
            <a:pPr marL="0" indent="0">
              <a:buNone/>
            </a:pPr>
            <a:endParaRPr lang="en-US" dirty="0" smtClean="0"/>
          </a:p>
          <a:p>
            <a:pPr marL="0" indent="0">
              <a:buNone/>
            </a:pPr>
            <a:endParaRPr lang="en-US" dirty="0" smtClean="0"/>
          </a:p>
        </p:txBody>
      </p:sp>
      <p:pic>
        <p:nvPicPr>
          <p:cNvPr id="4" name="Picture 3"/>
          <p:cNvPicPr>
            <a:picLocks noChangeAspect="1"/>
          </p:cNvPicPr>
          <p:nvPr/>
        </p:nvPicPr>
        <p:blipFill>
          <a:blip r:embed="rId3"/>
          <a:stretch>
            <a:fillRect/>
          </a:stretch>
        </p:blipFill>
        <p:spPr>
          <a:xfrm>
            <a:off x="9334500" y="3911788"/>
            <a:ext cx="2857500" cy="2857500"/>
          </a:xfrm>
          <a:prstGeom prst="rect">
            <a:avLst/>
          </a:prstGeom>
        </p:spPr>
      </p:pic>
    </p:spTree>
    <p:extLst>
      <p:ext uri="{BB962C8B-B14F-4D97-AF65-F5344CB8AC3E}">
        <p14:creationId xmlns:p14="http://schemas.microsoft.com/office/powerpoint/2010/main" val="24472557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normAutofit/>
          </a:bodyPr>
          <a:lstStyle/>
          <a:p>
            <a:pPr algn="ctr"/>
            <a:r>
              <a:rPr lang="en-US" dirty="0" smtClean="0"/>
              <a:t>Genetic code, codon</a:t>
            </a:r>
            <a:endParaRPr lang="en-US" dirty="0"/>
          </a:p>
        </p:txBody>
      </p:sp>
      <p:sp>
        <p:nvSpPr>
          <p:cNvPr id="3" name="Content Placeholder 2"/>
          <p:cNvSpPr>
            <a:spLocks noGrp="1"/>
          </p:cNvSpPr>
          <p:nvPr>
            <p:ph idx="1"/>
          </p:nvPr>
        </p:nvSpPr>
        <p:spPr>
          <a:xfrm>
            <a:off x="409433" y="1405718"/>
            <a:ext cx="11163868" cy="5131559"/>
          </a:xfrm>
        </p:spPr>
        <p:txBody>
          <a:bodyPr>
            <a:normAutofit fontScale="70000" lnSpcReduction="20000"/>
          </a:bodyPr>
          <a:lstStyle/>
          <a:p>
            <a:pPr marL="0" indent="0">
              <a:buNone/>
            </a:pPr>
            <a:endParaRPr lang="en-US" dirty="0" smtClean="0"/>
          </a:p>
          <a:p>
            <a:pPr marL="0" indent="0">
              <a:buNone/>
            </a:pPr>
            <a:r>
              <a:rPr lang="en-US" dirty="0" smtClean="0"/>
              <a:t>The genetic code is degenerate, meaning that multiple codons can specify the same amino acid. For example, the amino acid </a:t>
            </a:r>
            <a:r>
              <a:rPr lang="en-US" dirty="0" err="1" smtClean="0"/>
              <a:t>leucine</a:t>
            </a:r>
            <a:r>
              <a:rPr lang="en-US" dirty="0" smtClean="0"/>
              <a:t> can be encoded by six different codons: UUA, UUG, CUU, CUC, CUA, and CUG. This redundancy in the genetic code provides some protection against mutations, as changes in the third nucleotide of a codon may not always result in an alteration of the encoded amino acid.</a:t>
            </a:r>
          </a:p>
          <a:p>
            <a:pPr marL="0" indent="0">
              <a:buNone/>
            </a:pPr>
            <a:endParaRPr lang="en-US" dirty="0" smtClean="0"/>
          </a:p>
          <a:p>
            <a:pPr marL="0" indent="0">
              <a:buNone/>
            </a:pPr>
            <a:r>
              <a:rPr lang="en-US" dirty="0" smtClean="0"/>
              <a:t>In addition to codons for amino acids, there are also codons that serve as regulatory signals. For example, certain codons can act as "stop" signals for premature termination of protein synthesis, and others can signal the incorporation of specific modified amino acids.</a:t>
            </a:r>
          </a:p>
          <a:p>
            <a:pPr marL="0" indent="0">
              <a:buNone/>
            </a:pPr>
            <a:endParaRPr lang="en-US" dirty="0" smtClean="0"/>
          </a:p>
          <a:p>
            <a:pPr marL="0" indent="0">
              <a:buNone/>
            </a:pPr>
            <a:r>
              <a:rPr lang="en-US" dirty="0" smtClean="0"/>
              <a:t>The genetic code is highly conserved across organisms, with only a few variations observed. For instance, in some mitochondria, alternative codons are used for certain amino acids compared to the standard genetic code used in the nucleus. These variations are believed to have arisen through evolution and adaptation to specific cellular environments.</a:t>
            </a:r>
          </a:p>
          <a:p>
            <a:pPr marL="0" indent="0">
              <a:buNone/>
            </a:pPr>
            <a:endParaRPr lang="en-US" dirty="0" smtClean="0"/>
          </a:p>
          <a:p>
            <a:pPr marL="0" indent="0">
              <a:buNone/>
            </a:pPr>
            <a:r>
              <a:rPr lang="en-US" dirty="0" smtClean="0"/>
              <a:t>Understanding the genetic code has been instrumental in deciphering the relationship between DNA sequence and protein structure and function. It has allowed scientists to predict the amino acid sequence of proteins based on the DNA sequence and has provided insights into the mechanisms of genetic diseases, drug development, and evolutionary relationships between species.</a:t>
            </a:r>
          </a:p>
          <a:p>
            <a:pPr marL="0" indent="0">
              <a:buNone/>
            </a:pPr>
            <a:endParaRPr lang="en-US" dirty="0" smtClean="0"/>
          </a:p>
        </p:txBody>
      </p:sp>
    </p:spTree>
    <p:extLst>
      <p:ext uri="{BB962C8B-B14F-4D97-AF65-F5344CB8AC3E}">
        <p14:creationId xmlns:p14="http://schemas.microsoft.com/office/powerpoint/2010/main" val="2040474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normAutofit/>
          </a:bodyPr>
          <a:lstStyle/>
          <a:p>
            <a:pPr algn="ctr"/>
            <a:r>
              <a:rPr lang="en-US" dirty="0" smtClean="0"/>
              <a:t>Codon and anticodon</a:t>
            </a:r>
            <a:endParaRPr lang="en-US" dirty="0"/>
          </a:p>
        </p:txBody>
      </p:sp>
      <p:sp>
        <p:nvSpPr>
          <p:cNvPr id="3" name="Content Placeholder 2"/>
          <p:cNvSpPr>
            <a:spLocks noGrp="1"/>
          </p:cNvSpPr>
          <p:nvPr>
            <p:ph idx="1"/>
          </p:nvPr>
        </p:nvSpPr>
        <p:spPr>
          <a:xfrm>
            <a:off x="409433" y="1405718"/>
            <a:ext cx="11163868" cy="5131559"/>
          </a:xfrm>
        </p:spPr>
        <p:txBody>
          <a:bodyPr>
            <a:normAutofit/>
          </a:bodyPr>
          <a:lstStyle/>
          <a:p>
            <a:pPr marL="0" indent="0">
              <a:buNone/>
            </a:pPr>
            <a:r>
              <a:rPr lang="en-US" dirty="0" smtClean="0"/>
              <a:t>Codons and anticodons are two important components of the genetic code that play a crucial role in protein synthesis.</a:t>
            </a:r>
          </a:p>
          <a:p>
            <a:pPr marL="0" indent="0">
              <a:buNone/>
            </a:pPr>
            <a:r>
              <a:rPr lang="en-US" dirty="0" smtClean="0"/>
              <a:t>Each codon corresponds to a specific amino acid, except for three codons known as stop codons (UAA, UAG, and UGA), which signal the termination of protein synthesis. For example, the codon AUG serves as the start codon and codes for the amino acid methionine, initiating protein synthesis.</a:t>
            </a:r>
          </a:p>
          <a:p>
            <a:pPr marL="0" indent="0">
              <a:buNone/>
            </a:pPr>
            <a:endParaRPr lang="en-US" dirty="0" smtClean="0"/>
          </a:p>
          <a:p>
            <a:pPr marL="0" indent="0">
              <a:buNone/>
            </a:pPr>
            <a:r>
              <a:rPr lang="en-US" dirty="0" smtClean="0"/>
              <a:t>Anticodons, on the other hand, are three-nucleotide sequences found in </a:t>
            </a:r>
            <a:r>
              <a:rPr lang="en-US" dirty="0" err="1" smtClean="0"/>
              <a:t>tRNA</a:t>
            </a:r>
            <a:r>
              <a:rPr lang="en-US" dirty="0" smtClean="0"/>
              <a:t> (transfer RNA), which is responsible for carrying amino acids to the ribosome during translation. The anticodon is complementary to a specific codon in mRNA, allowing </a:t>
            </a:r>
            <a:r>
              <a:rPr lang="en-US" dirty="0" err="1" smtClean="0"/>
              <a:t>tRNA</a:t>
            </a:r>
            <a:r>
              <a:rPr lang="en-US" dirty="0" smtClean="0"/>
              <a:t> to recognize and bind to the corresponding codon.</a:t>
            </a:r>
          </a:p>
          <a:p>
            <a:pPr marL="0" indent="0">
              <a:buNone/>
            </a:pPr>
            <a:endParaRPr lang="en-US" dirty="0" smtClean="0"/>
          </a:p>
        </p:txBody>
      </p:sp>
    </p:spTree>
    <p:extLst>
      <p:ext uri="{BB962C8B-B14F-4D97-AF65-F5344CB8AC3E}">
        <p14:creationId xmlns:p14="http://schemas.microsoft.com/office/powerpoint/2010/main" val="4237726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normAutofit/>
          </a:bodyPr>
          <a:lstStyle/>
          <a:p>
            <a:pPr algn="ctr"/>
            <a:r>
              <a:rPr lang="en-US" dirty="0" smtClean="0"/>
              <a:t>Codon and anticodon</a:t>
            </a:r>
            <a:endParaRPr lang="en-US" dirty="0"/>
          </a:p>
        </p:txBody>
      </p:sp>
      <p:sp>
        <p:nvSpPr>
          <p:cNvPr id="3" name="Content Placeholder 2"/>
          <p:cNvSpPr>
            <a:spLocks noGrp="1"/>
          </p:cNvSpPr>
          <p:nvPr>
            <p:ph idx="1"/>
          </p:nvPr>
        </p:nvSpPr>
        <p:spPr>
          <a:xfrm>
            <a:off x="409433" y="1405718"/>
            <a:ext cx="11163868" cy="5131559"/>
          </a:xfrm>
        </p:spPr>
        <p:txBody>
          <a:bodyPr>
            <a:normAutofit fontScale="85000" lnSpcReduction="20000"/>
          </a:bodyPr>
          <a:lstStyle/>
          <a:p>
            <a:pPr marL="0" indent="0">
              <a:buNone/>
            </a:pPr>
            <a:r>
              <a:rPr lang="en-US" dirty="0" smtClean="0"/>
              <a:t>The pairing between codons and anticodons follows the rules of complementary base pairing. For example, if the codon on mRNA is UAC, the complementary anticodon on </a:t>
            </a:r>
            <a:r>
              <a:rPr lang="en-US" dirty="0" err="1" smtClean="0"/>
              <a:t>tRNA</a:t>
            </a:r>
            <a:r>
              <a:rPr lang="en-US" dirty="0" smtClean="0"/>
              <a:t> would be AUG. This base pairing ensures that the correct amino acid is added to the growing protein chain during translation.</a:t>
            </a:r>
          </a:p>
          <a:p>
            <a:pPr marL="0" indent="0">
              <a:buNone/>
            </a:pPr>
            <a:endParaRPr lang="en-US" dirty="0" smtClean="0"/>
          </a:p>
          <a:p>
            <a:pPr marL="0" indent="0">
              <a:buNone/>
            </a:pPr>
            <a:r>
              <a:rPr lang="en-US" dirty="0" smtClean="0"/>
              <a:t>The interaction between codons and anticodons is critical for accurate protein synthesis. Each </a:t>
            </a:r>
            <a:r>
              <a:rPr lang="en-US" dirty="0" err="1" smtClean="0"/>
              <a:t>tRNA</a:t>
            </a:r>
            <a:r>
              <a:rPr lang="en-US" dirty="0" smtClean="0"/>
              <a:t> molecule carries a specific amino acid that corresponds to the codon it recognizes through its anticodon. When a ribosome encounters a codon on mRNA, the complementary anticodon of the appropriate </a:t>
            </a:r>
            <a:r>
              <a:rPr lang="en-US" dirty="0" err="1" smtClean="0"/>
              <a:t>tRNA</a:t>
            </a:r>
            <a:r>
              <a:rPr lang="en-US" dirty="0" smtClean="0"/>
              <a:t> binds to the codon, bringing the corresponding amino acid to the growing protein chain. This process continues until a stop codon is encountered, signaling the end of protein synthesis.</a:t>
            </a:r>
          </a:p>
          <a:p>
            <a:pPr marL="0" indent="0">
              <a:buNone/>
            </a:pPr>
            <a:endParaRPr lang="en-US" dirty="0" smtClean="0"/>
          </a:p>
          <a:p>
            <a:pPr marL="0" indent="0">
              <a:buNone/>
            </a:pPr>
            <a:r>
              <a:rPr lang="en-US" dirty="0" smtClean="0"/>
              <a:t>The codon-anticodon pairing allows for the precise translation of genetic information from DNA to protein. It ensures that the correct amino acids are incorporated into the protein chain based on the sequence of codons in mRNA. This plays a crucial role in determining the structure and function of proteins, as even a single incorrect amino acid can alter the protein's properties.</a:t>
            </a:r>
          </a:p>
        </p:txBody>
      </p:sp>
    </p:spTree>
    <p:extLst>
      <p:ext uri="{BB962C8B-B14F-4D97-AF65-F5344CB8AC3E}">
        <p14:creationId xmlns:p14="http://schemas.microsoft.com/office/powerpoint/2010/main" val="318808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8642" y="1416192"/>
            <a:ext cx="4102289" cy="5441808"/>
          </a:xfrm>
        </p:spPr>
        <p:txBody>
          <a:bodyPr>
            <a:normAutofit fontScale="85000" lnSpcReduction="20000"/>
          </a:bodyPr>
          <a:lstStyle/>
          <a:p>
            <a:pPr marL="0" indent="0">
              <a:buNone/>
            </a:pPr>
            <a:r>
              <a:rPr lang="en-US" dirty="0" smtClean="0"/>
              <a:t>DNA replication is a process by which DNA is copied to produce identical DNA molecules. </a:t>
            </a:r>
          </a:p>
          <a:p>
            <a:pPr marL="0" indent="0">
              <a:buNone/>
            </a:pPr>
            <a:r>
              <a:rPr lang="en-US" dirty="0" smtClean="0"/>
              <a:t>This process is crucial during cell division, as each new cell needs a complete set of genetic information. </a:t>
            </a:r>
          </a:p>
          <a:p>
            <a:pPr marL="0" indent="0">
              <a:buNone/>
            </a:pPr>
            <a:r>
              <a:rPr lang="en-US" dirty="0" smtClean="0"/>
              <a:t>The double helix structure of DNA allows it to unzip, with each strand serving as a template for the synthesis of a new complementary strand. </a:t>
            </a:r>
          </a:p>
          <a:p>
            <a:pPr marL="0" indent="0">
              <a:buNone/>
            </a:pPr>
            <a:r>
              <a:rPr lang="en-US" dirty="0" smtClean="0"/>
              <a:t>This results in two identical DNA molecules, each containing one original and one newly synthesized strand.</a:t>
            </a:r>
            <a:endParaRPr lang="en-US" dirty="0"/>
          </a:p>
        </p:txBody>
      </p:sp>
      <p:sp>
        <p:nvSpPr>
          <p:cNvPr id="4" name="Title 1"/>
          <p:cNvSpPr txBox="1">
            <a:spLocks/>
          </p:cNvSpPr>
          <p:nvPr/>
        </p:nvSpPr>
        <p:spPr>
          <a:xfrm>
            <a:off x="0" y="0"/>
            <a:ext cx="12192000" cy="1173707"/>
          </a:xfrm>
          <a:prstGeom prst="rect">
            <a:avLst/>
          </a:prstGeom>
          <a:solidFill>
            <a:schemeClr val="accent6">
              <a:lumMod val="20000"/>
              <a:lumOff val="80000"/>
            </a:schemeClr>
          </a:solid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i="1" dirty="0"/>
              <a:t>Lets remind ourselves from previous classes….</a:t>
            </a:r>
          </a:p>
          <a:p>
            <a:pPr algn="ctr"/>
            <a:r>
              <a:rPr lang="en-US" dirty="0" smtClean="0"/>
              <a:t>DNA replication</a:t>
            </a:r>
            <a:endParaRPr lang="en-US" dirty="0"/>
          </a:p>
        </p:txBody>
      </p:sp>
      <p:pic>
        <p:nvPicPr>
          <p:cNvPr id="5" name="Picture 4"/>
          <p:cNvPicPr>
            <a:picLocks noChangeAspect="1"/>
          </p:cNvPicPr>
          <p:nvPr/>
        </p:nvPicPr>
        <p:blipFill>
          <a:blip r:embed="rId2"/>
          <a:stretch>
            <a:fillRect/>
          </a:stretch>
        </p:blipFill>
        <p:spPr>
          <a:xfrm>
            <a:off x="4762357" y="1598683"/>
            <a:ext cx="7143750" cy="5076825"/>
          </a:xfrm>
          <a:prstGeom prst="rect">
            <a:avLst/>
          </a:prstGeom>
        </p:spPr>
      </p:pic>
    </p:spTree>
    <p:extLst>
      <p:ext uri="{BB962C8B-B14F-4D97-AF65-F5344CB8AC3E}">
        <p14:creationId xmlns:p14="http://schemas.microsoft.com/office/powerpoint/2010/main" val="16449169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normAutofit/>
          </a:bodyPr>
          <a:lstStyle/>
          <a:p>
            <a:pPr algn="ctr"/>
            <a:r>
              <a:rPr lang="en-US" dirty="0" smtClean="0"/>
              <a:t>Codon and anticodon</a:t>
            </a:r>
            <a:endParaRPr lang="en-US" dirty="0"/>
          </a:p>
        </p:txBody>
      </p:sp>
      <p:pic>
        <p:nvPicPr>
          <p:cNvPr id="5" name="Picture 4"/>
          <p:cNvPicPr>
            <a:picLocks noChangeAspect="1"/>
          </p:cNvPicPr>
          <p:nvPr/>
        </p:nvPicPr>
        <p:blipFill>
          <a:blip r:embed="rId3"/>
          <a:stretch>
            <a:fillRect/>
          </a:stretch>
        </p:blipFill>
        <p:spPr>
          <a:xfrm>
            <a:off x="3074566" y="1173707"/>
            <a:ext cx="6042868" cy="5360388"/>
          </a:xfrm>
          <a:prstGeom prst="rect">
            <a:avLst/>
          </a:prstGeom>
        </p:spPr>
      </p:pic>
    </p:spTree>
    <p:extLst>
      <p:ext uri="{BB962C8B-B14F-4D97-AF65-F5344CB8AC3E}">
        <p14:creationId xmlns:p14="http://schemas.microsoft.com/office/powerpoint/2010/main" val="33035867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8642" y="1416192"/>
            <a:ext cx="11485728" cy="5441808"/>
          </a:xfrm>
        </p:spPr>
        <p:txBody>
          <a:bodyPr>
            <a:normAutofit/>
          </a:bodyPr>
          <a:lstStyle/>
          <a:p>
            <a:pPr marL="0" indent="0">
              <a:buNone/>
            </a:pPr>
            <a:r>
              <a:rPr lang="en-US" dirty="0" smtClean="0"/>
              <a:t>DNA also plays a vital role in protein synthesis. </a:t>
            </a:r>
          </a:p>
          <a:p>
            <a:pPr marL="0" indent="0">
              <a:buNone/>
            </a:pPr>
            <a:r>
              <a:rPr lang="en-US" dirty="0" smtClean="0"/>
              <a:t>Genes, which are specific segments of DNA, contain the instructions for building proteins. </a:t>
            </a:r>
          </a:p>
          <a:p>
            <a:pPr marL="0" indent="0">
              <a:buNone/>
            </a:pPr>
            <a:r>
              <a:rPr lang="en-US" dirty="0" smtClean="0"/>
              <a:t>During a process called transcription, a specific gene is copied into a molecule called messenger RNA (mRNA). </a:t>
            </a:r>
          </a:p>
          <a:p>
            <a:pPr marL="0" indent="0">
              <a:buNone/>
            </a:pPr>
            <a:r>
              <a:rPr lang="en-US" dirty="0" smtClean="0"/>
              <a:t>The mRNA then travels to the ribosomes, where it serves as a template for the synthesis of proteins in a process called translation. </a:t>
            </a:r>
          </a:p>
        </p:txBody>
      </p:sp>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Transcription</a:t>
            </a:r>
            <a:endParaRPr lang="en-US" dirty="0"/>
          </a:p>
        </p:txBody>
      </p:sp>
    </p:spTree>
    <p:extLst>
      <p:ext uri="{BB962C8B-B14F-4D97-AF65-F5344CB8AC3E}">
        <p14:creationId xmlns:p14="http://schemas.microsoft.com/office/powerpoint/2010/main" val="41564263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7988230" y="1173707"/>
            <a:ext cx="3819830" cy="5441950"/>
          </a:xfrm>
          <a:prstGeom prst="rect">
            <a:avLst/>
          </a:prstGeom>
        </p:spPr>
      </p:pic>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Transcription</a:t>
            </a:r>
            <a:endParaRPr lang="en-US" dirty="0"/>
          </a:p>
        </p:txBody>
      </p:sp>
      <p:sp>
        <p:nvSpPr>
          <p:cNvPr id="6" name="Rectangle 5"/>
          <p:cNvSpPr/>
          <p:nvPr/>
        </p:nvSpPr>
        <p:spPr>
          <a:xfrm>
            <a:off x="373038" y="1434742"/>
            <a:ext cx="7231251" cy="5355312"/>
          </a:xfrm>
          <a:prstGeom prst="rect">
            <a:avLst/>
          </a:prstGeom>
        </p:spPr>
        <p:txBody>
          <a:bodyPr wrap="square">
            <a:spAutoFit/>
          </a:bodyPr>
          <a:lstStyle/>
          <a:p>
            <a:r>
              <a:rPr lang="en-US" dirty="0"/>
              <a:t>T</a:t>
            </a:r>
            <a:r>
              <a:rPr lang="en-US" dirty="0" smtClean="0"/>
              <a:t>ranscription is a complex and highly regulated process that allows genetic information to be transcribed from DNA into RNA. It is a crucial step in gene expression and plays a central role in protein synthesis and the regulation of cellular processes.</a:t>
            </a:r>
          </a:p>
          <a:p>
            <a:r>
              <a:rPr lang="en-US" dirty="0" smtClean="0"/>
              <a:t>It involves several steps :</a:t>
            </a:r>
          </a:p>
          <a:p>
            <a:endParaRPr lang="en-US" dirty="0" smtClean="0"/>
          </a:p>
          <a:p>
            <a:r>
              <a:rPr lang="en-US" dirty="0" smtClean="0"/>
              <a:t>1. Initiation: Transcription begins with the binding of an enzyme called RNA polymerase to a specific region of DNA known as the promoter. The promoter contains a sequence of nucleotides that signals the start of the gene. RNA polymerase separates the DNA strands, exposing the template strand.</a:t>
            </a:r>
          </a:p>
          <a:p>
            <a:endParaRPr lang="en-US" dirty="0" smtClean="0"/>
          </a:p>
          <a:p>
            <a:r>
              <a:rPr lang="en-US" dirty="0" smtClean="0"/>
              <a:t>2. Elongation: Once the DNA strands are separated, RNA polymerase starts synthesizing a complementary RNA molecule using the template strand as a guide. It adds RNA nucleotides one by one, following the base-pairing rules (A with U, T with A, C with G, and G with C). As RNA polymerase moves along the template strand, it unwinds the DNA helix ahead and rewinds it behind, allowing for continuous synthesis of the RNA molecule.</a:t>
            </a:r>
          </a:p>
          <a:p>
            <a:endParaRPr lang="en-US" dirty="0" smtClean="0"/>
          </a:p>
        </p:txBody>
      </p:sp>
    </p:spTree>
    <p:extLst>
      <p:ext uri="{BB962C8B-B14F-4D97-AF65-F5344CB8AC3E}">
        <p14:creationId xmlns:p14="http://schemas.microsoft.com/office/powerpoint/2010/main" val="5355998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7988230" y="1173707"/>
            <a:ext cx="3819830" cy="5441950"/>
          </a:xfrm>
          <a:prstGeom prst="rect">
            <a:avLst/>
          </a:prstGeom>
        </p:spPr>
      </p:pic>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Transcription</a:t>
            </a:r>
            <a:endParaRPr lang="en-US" dirty="0"/>
          </a:p>
        </p:txBody>
      </p:sp>
      <p:sp>
        <p:nvSpPr>
          <p:cNvPr id="6" name="Rectangle 5"/>
          <p:cNvSpPr/>
          <p:nvPr/>
        </p:nvSpPr>
        <p:spPr>
          <a:xfrm>
            <a:off x="373038" y="1434742"/>
            <a:ext cx="7231251" cy="4247317"/>
          </a:xfrm>
          <a:prstGeom prst="rect">
            <a:avLst/>
          </a:prstGeom>
        </p:spPr>
        <p:txBody>
          <a:bodyPr wrap="square">
            <a:spAutoFit/>
          </a:bodyPr>
          <a:lstStyle/>
          <a:p>
            <a:r>
              <a:rPr lang="en-US" dirty="0" smtClean="0"/>
              <a:t>3. Termination: Transcription continues until RNA polymerase reaches a specific termination signal on the DNA template. This signal causes the RNA polymerase to detach from the DNA, releasing the newly synthesized RNA molecule. In some cases, additional proteins called termination factors are involved in this process.</a:t>
            </a:r>
          </a:p>
          <a:p>
            <a:endParaRPr lang="en-US" dirty="0" smtClean="0"/>
          </a:p>
          <a:p>
            <a:r>
              <a:rPr lang="en-US" dirty="0" smtClean="0"/>
              <a:t>4. Post-transcriptional modifications: After transcription, the RNA molecule undergoes various modifications before it is functional. In eukaryotes, these modifications include the removal of non-coding sequences called introns through a process called splicing. The remaining coding sequences called exons are joined together to form the mature messenger RNA (mRNA). Additionally, a modified guanine nucleotide called a 5' cap is added to the beginning of the mRNA, and a poly-A tail of adenine nucleotides is added to the end. These modifications protect the mRNA molecule and facilitate its export from the nucleus to the cytoplasm for translation.</a:t>
            </a:r>
            <a:endParaRPr lang="en-US" dirty="0"/>
          </a:p>
        </p:txBody>
      </p:sp>
    </p:spTree>
    <p:extLst>
      <p:ext uri="{BB962C8B-B14F-4D97-AF65-F5344CB8AC3E}">
        <p14:creationId xmlns:p14="http://schemas.microsoft.com/office/powerpoint/2010/main" val="1655062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a:t>
            </a:r>
            <a:endParaRPr lang="en-US" dirty="0"/>
          </a:p>
        </p:txBody>
      </p:sp>
      <p:sp>
        <p:nvSpPr>
          <p:cNvPr id="8" name="Rectangle 7"/>
          <p:cNvSpPr/>
          <p:nvPr/>
        </p:nvSpPr>
        <p:spPr>
          <a:xfrm>
            <a:off x="286603" y="1583141"/>
            <a:ext cx="11905397" cy="3693319"/>
          </a:xfrm>
          <a:prstGeom prst="rect">
            <a:avLst/>
          </a:prstGeom>
        </p:spPr>
        <p:txBody>
          <a:bodyPr wrap="square">
            <a:spAutoFit/>
          </a:bodyPr>
          <a:lstStyle/>
          <a:p>
            <a:endParaRPr lang="en-US" dirty="0" smtClean="0"/>
          </a:p>
          <a:p>
            <a:r>
              <a:rPr lang="en-US" dirty="0"/>
              <a:t>Protein synthesis, also known as translation, is the process by which the information encoded in mRNA (messenger RNA) is used to synthesize a protein. It occurs in the ribosomes, which are cellular structures responsible for protein production.</a:t>
            </a:r>
          </a:p>
          <a:p>
            <a:endParaRPr lang="en-US" dirty="0"/>
          </a:p>
          <a:p>
            <a:r>
              <a:rPr lang="en-US" dirty="0"/>
              <a:t>The process of protein synthesis involves several steps</a:t>
            </a:r>
            <a:r>
              <a:rPr lang="en-US" dirty="0" smtClean="0"/>
              <a:t>:</a:t>
            </a:r>
          </a:p>
          <a:p>
            <a:pPr marL="342900" indent="-342900">
              <a:buAutoNum type="arabicPeriod"/>
            </a:pPr>
            <a:r>
              <a:rPr lang="en-US" dirty="0" smtClean="0"/>
              <a:t>Initiation</a:t>
            </a:r>
          </a:p>
          <a:p>
            <a:pPr marL="342900" indent="-342900">
              <a:buAutoNum type="arabicPeriod"/>
            </a:pPr>
            <a:r>
              <a:rPr lang="en-US" dirty="0" smtClean="0"/>
              <a:t>Elongation</a:t>
            </a:r>
          </a:p>
          <a:p>
            <a:pPr marL="342900" indent="-342900">
              <a:buAutoNum type="arabicPeriod"/>
            </a:pPr>
            <a:r>
              <a:rPr lang="en-US" dirty="0" smtClean="0"/>
              <a:t>Termination</a:t>
            </a:r>
          </a:p>
          <a:p>
            <a:pPr marL="342900" indent="-342900">
              <a:buAutoNum type="arabicPeriod"/>
            </a:pPr>
            <a:r>
              <a:rPr lang="en-US" dirty="0" smtClean="0"/>
              <a:t>Protein folding and modification</a:t>
            </a:r>
            <a:endParaRPr lang="en-US" dirty="0"/>
          </a:p>
          <a:p>
            <a:endParaRPr lang="en-US" dirty="0" smtClean="0"/>
          </a:p>
          <a:p>
            <a:r>
              <a:rPr lang="en-US" dirty="0" smtClean="0"/>
              <a:t>Protein </a:t>
            </a:r>
            <a:r>
              <a:rPr lang="en-US" dirty="0"/>
              <a:t>synthesis is a fundamental process in cells, enabling the translation of genetic information into functional proteins that carry out essential cellular functions. </a:t>
            </a:r>
            <a:endParaRPr lang="en-US" dirty="0" smtClean="0"/>
          </a:p>
          <a:p>
            <a:r>
              <a:rPr lang="en-US" dirty="0" smtClean="0"/>
              <a:t>It </a:t>
            </a:r>
            <a:r>
              <a:rPr lang="en-US" dirty="0"/>
              <a:t>plays a vital role in the growth, development, and maintenance of living organisms.</a:t>
            </a:r>
          </a:p>
        </p:txBody>
      </p:sp>
    </p:spTree>
    <p:extLst>
      <p:ext uri="{BB962C8B-B14F-4D97-AF65-F5344CB8AC3E}">
        <p14:creationId xmlns:p14="http://schemas.microsoft.com/office/powerpoint/2010/main" val="28477841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a:t>
            </a:r>
            <a:endParaRPr lang="en-US" dirty="0"/>
          </a:p>
        </p:txBody>
      </p:sp>
      <p:pic>
        <p:nvPicPr>
          <p:cNvPr id="2" name="Picture 1"/>
          <p:cNvPicPr>
            <a:picLocks noChangeAspect="1"/>
          </p:cNvPicPr>
          <p:nvPr/>
        </p:nvPicPr>
        <p:blipFill>
          <a:blip r:embed="rId2"/>
          <a:stretch>
            <a:fillRect/>
          </a:stretch>
        </p:blipFill>
        <p:spPr>
          <a:xfrm>
            <a:off x="2388358" y="1426351"/>
            <a:ext cx="7833815" cy="5431649"/>
          </a:xfrm>
          <a:prstGeom prst="rect">
            <a:avLst/>
          </a:prstGeom>
        </p:spPr>
      </p:pic>
    </p:spTree>
    <p:extLst>
      <p:ext uri="{BB962C8B-B14F-4D97-AF65-F5344CB8AC3E}">
        <p14:creationId xmlns:p14="http://schemas.microsoft.com/office/powerpoint/2010/main" val="8457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US" dirty="0"/>
              <a:t>The initiation step of translation is the first stage in protein synthesis, where the ribosome assembles on the mRNA (messenger RNA) molecule and prepares for the synthesis of a protein. Initiation involves the binding of several components, including mRNA, the small ribosomal subunit, initiator </a:t>
            </a:r>
            <a:r>
              <a:rPr lang="en-US" dirty="0" err="1"/>
              <a:t>tRNA</a:t>
            </a:r>
            <a:r>
              <a:rPr lang="en-US" dirty="0"/>
              <a:t>, and other initiation factors.</a:t>
            </a:r>
          </a:p>
          <a:p>
            <a:endParaRPr lang="en-US" dirty="0"/>
          </a:p>
          <a:p>
            <a:r>
              <a:rPr lang="en-US" dirty="0"/>
              <a:t>Here is a detailed description of the initiation step in translation:</a:t>
            </a:r>
          </a:p>
          <a:p>
            <a:endParaRPr lang="en-US" dirty="0"/>
          </a:p>
          <a:p>
            <a:r>
              <a:rPr lang="en-US" dirty="0"/>
              <a:t>1. Recognition of the mRNA start codon: In eukaryotes, the initiation process begins with the binding of the small ribosomal subunit to the mRNA molecule. The small ribosomal subunit contains a special binding site called the P site, which recognizes and binds to the mRNA start codon. The start codon is typically AUG (adenine-uracil-guanine) and codes for the amino acid methionine, which serves as the initial amino acid in the protein chain.</a:t>
            </a:r>
          </a:p>
          <a:p>
            <a:endParaRPr lang="en-US" dirty="0"/>
          </a:p>
        </p:txBody>
      </p:sp>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 1. initiation</a:t>
            </a:r>
            <a:endParaRPr lang="en-US" dirty="0"/>
          </a:p>
        </p:txBody>
      </p:sp>
    </p:spTree>
    <p:extLst>
      <p:ext uri="{BB962C8B-B14F-4D97-AF65-F5344CB8AC3E}">
        <p14:creationId xmlns:p14="http://schemas.microsoft.com/office/powerpoint/2010/main" val="24392771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endParaRPr lang="en-US" dirty="0"/>
          </a:p>
          <a:p>
            <a:r>
              <a:rPr lang="en-US" dirty="0"/>
              <a:t>2. Assembly of the initiation complex: Several initiation factors assist in the assembly of the initiation complex. These factors help in the proper positioning of the mRNA and the attachment of the initiator </a:t>
            </a:r>
            <a:r>
              <a:rPr lang="en-US" dirty="0" err="1"/>
              <a:t>tRNA</a:t>
            </a:r>
            <a:r>
              <a:rPr lang="en-US" dirty="0"/>
              <a:t> to the start codon. The initiator </a:t>
            </a:r>
            <a:r>
              <a:rPr lang="en-US" dirty="0" err="1"/>
              <a:t>tRNA</a:t>
            </a:r>
            <a:r>
              <a:rPr lang="en-US" dirty="0"/>
              <a:t> carries the amino acid methionine and has a specific anticodon that is complementary to the start codon on the mRNA.</a:t>
            </a:r>
          </a:p>
          <a:p>
            <a:endParaRPr lang="en-US" dirty="0"/>
          </a:p>
          <a:p>
            <a:r>
              <a:rPr lang="en-US" dirty="0"/>
              <a:t>3. Binding of the initiator </a:t>
            </a:r>
            <a:r>
              <a:rPr lang="en-US" dirty="0" err="1"/>
              <a:t>tRNA</a:t>
            </a:r>
            <a:r>
              <a:rPr lang="en-US" dirty="0"/>
              <a:t>: The initiator </a:t>
            </a:r>
            <a:r>
              <a:rPr lang="en-US" dirty="0" err="1"/>
              <a:t>tRNA</a:t>
            </a:r>
            <a:r>
              <a:rPr lang="en-US" dirty="0"/>
              <a:t>, also known as </a:t>
            </a:r>
            <a:r>
              <a:rPr lang="en-US" dirty="0" err="1"/>
              <a:t>tRNAiMet</a:t>
            </a:r>
            <a:r>
              <a:rPr lang="en-US" dirty="0"/>
              <a:t>, binds to the mRNA start codon in a process facilitated by initiation factors. The anticodon of the initiator </a:t>
            </a:r>
            <a:r>
              <a:rPr lang="en-US" dirty="0" err="1"/>
              <a:t>tRNA</a:t>
            </a:r>
            <a:r>
              <a:rPr lang="en-US" dirty="0"/>
              <a:t> pairs with the start codon on the mRNA through complementary base pairing. The initiation factors ensure proper alignment and positioning of the initiator </a:t>
            </a:r>
            <a:r>
              <a:rPr lang="en-US" dirty="0" err="1"/>
              <a:t>tRNA</a:t>
            </a:r>
            <a:r>
              <a:rPr lang="en-US" dirty="0"/>
              <a:t> on the mRNA.</a:t>
            </a:r>
          </a:p>
          <a:p>
            <a:endParaRPr lang="en-US" dirty="0"/>
          </a:p>
          <a:p>
            <a:r>
              <a:rPr lang="en-US" dirty="0"/>
              <a:t>4. Formation of the initiation complex: Once the small ribosomal subunit, mRNA, and initiator </a:t>
            </a:r>
            <a:r>
              <a:rPr lang="en-US" dirty="0" err="1"/>
              <a:t>tRNA</a:t>
            </a:r>
            <a:r>
              <a:rPr lang="en-US" dirty="0"/>
              <a:t> are properly aligned, the large ribosomal subunit joins the complex. The large ribosomal subunit completes the formation of the functional ribosome, ready for protein synthesis.</a:t>
            </a:r>
          </a:p>
          <a:p>
            <a:endParaRPr lang="en-US" dirty="0"/>
          </a:p>
          <a:p>
            <a:endParaRPr lang="en-US" dirty="0"/>
          </a:p>
        </p:txBody>
      </p:sp>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 initiation</a:t>
            </a:r>
            <a:endParaRPr lang="en-US" dirty="0"/>
          </a:p>
        </p:txBody>
      </p:sp>
    </p:spTree>
    <p:extLst>
      <p:ext uri="{BB962C8B-B14F-4D97-AF65-F5344CB8AC3E}">
        <p14:creationId xmlns:p14="http://schemas.microsoft.com/office/powerpoint/2010/main" val="24994958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0" indent="0">
              <a:buNone/>
            </a:pPr>
            <a:endParaRPr lang="en-US" dirty="0"/>
          </a:p>
          <a:p>
            <a:r>
              <a:rPr lang="en-US" dirty="0" smtClean="0"/>
              <a:t>5. GTP hydrolysis and release of initiation factors: During initiation, GTP (</a:t>
            </a:r>
            <a:r>
              <a:rPr lang="en-US" dirty="0" err="1" smtClean="0"/>
              <a:t>guanosine</a:t>
            </a:r>
            <a:r>
              <a:rPr lang="en-US" dirty="0" smtClean="0"/>
              <a:t> triphosphate) molecules are involved in the binding and release of initiation factors. GTP is hydrolyzed to GDP (</a:t>
            </a:r>
            <a:r>
              <a:rPr lang="en-US" dirty="0" err="1" smtClean="0"/>
              <a:t>guanosine</a:t>
            </a:r>
            <a:r>
              <a:rPr lang="en-US" dirty="0" smtClean="0"/>
              <a:t> </a:t>
            </a:r>
            <a:r>
              <a:rPr lang="en-US" dirty="0" err="1" smtClean="0"/>
              <a:t>diphosphate</a:t>
            </a:r>
            <a:r>
              <a:rPr lang="en-US" dirty="0" smtClean="0"/>
              <a:t>) upon the binding of the initiator </a:t>
            </a:r>
            <a:r>
              <a:rPr lang="en-US" dirty="0" err="1" smtClean="0"/>
              <a:t>tRNA</a:t>
            </a:r>
            <a:r>
              <a:rPr lang="en-US" dirty="0" smtClean="0"/>
              <a:t> and the large ribosomal subunit. GTP hydrolysis provides the energy required for the release of initiation factors from the ribosome.</a:t>
            </a:r>
          </a:p>
          <a:p>
            <a:endParaRPr lang="en-US" dirty="0" smtClean="0"/>
          </a:p>
          <a:p>
            <a:r>
              <a:rPr lang="en-US" dirty="0" smtClean="0"/>
              <a:t>After the initiation step, the ribosome is positioned at the start codon, and the elongation phase of translation can begin. During elongation, amino acids are added to the growing protein chain according to the codons on the mRNA, guided by the anticodons of </a:t>
            </a:r>
            <a:r>
              <a:rPr lang="en-US" dirty="0" err="1" smtClean="0"/>
              <a:t>tRNA</a:t>
            </a:r>
            <a:r>
              <a:rPr lang="en-US" dirty="0" smtClean="0"/>
              <a:t> molecules.</a:t>
            </a:r>
          </a:p>
          <a:p>
            <a:endParaRPr lang="en-US" dirty="0" smtClean="0"/>
          </a:p>
          <a:p>
            <a:r>
              <a:rPr lang="en-US" dirty="0" smtClean="0"/>
              <a:t>It's important to note that the initiation step of translation can vary between eukaryotes and prokaryotes. In prokaryotes, initiation involves different initiation factors and a different start codon (usually AUG or GUG). Additionally, prokaryotes can initiate translation while transcription is still ongoing, whereas eukaryotes initiate translation after mRNA is transcribed and processed in the nucleus and exported to the cytoplasm.</a:t>
            </a:r>
          </a:p>
          <a:p>
            <a:endParaRPr lang="en-US" dirty="0"/>
          </a:p>
          <a:p>
            <a:endParaRPr lang="en-US" dirty="0"/>
          </a:p>
        </p:txBody>
      </p:sp>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 initiation</a:t>
            </a:r>
            <a:endParaRPr lang="en-US" dirty="0"/>
          </a:p>
        </p:txBody>
      </p:sp>
    </p:spTree>
    <p:extLst>
      <p:ext uri="{BB962C8B-B14F-4D97-AF65-F5344CB8AC3E}">
        <p14:creationId xmlns:p14="http://schemas.microsoft.com/office/powerpoint/2010/main" val="19770772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endParaRPr lang="en-US" dirty="0"/>
          </a:p>
          <a:p>
            <a:endParaRPr lang="en-US" dirty="0"/>
          </a:p>
          <a:p>
            <a:endParaRPr lang="en-US" dirty="0"/>
          </a:p>
        </p:txBody>
      </p:sp>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 initiation</a:t>
            </a:r>
            <a:endParaRPr lang="en-US" dirty="0"/>
          </a:p>
        </p:txBody>
      </p:sp>
      <p:pic>
        <p:nvPicPr>
          <p:cNvPr id="2" name="Picture 1"/>
          <p:cNvPicPr>
            <a:picLocks noChangeAspect="1"/>
          </p:cNvPicPr>
          <p:nvPr/>
        </p:nvPicPr>
        <p:blipFill>
          <a:blip r:embed="rId2"/>
          <a:stretch>
            <a:fillRect/>
          </a:stretch>
        </p:blipFill>
        <p:spPr>
          <a:xfrm>
            <a:off x="2429300" y="1576387"/>
            <a:ext cx="7358957" cy="5281613"/>
          </a:xfrm>
          <a:prstGeom prst="rect">
            <a:avLst/>
          </a:prstGeom>
        </p:spPr>
      </p:pic>
    </p:spTree>
    <p:extLst>
      <p:ext uri="{BB962C8B-B14F-4D97-AF65-F5344CB8AC3E}">
        <p14:creationId xmlns:p14="http://schemas.microsoft.com/office/powerpoint/2010/main" val="81581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173707"/>
          </a:xfrm>
          <a:prstGeom prst="rect">
            <a:avLst/>
          </a:prstGeom>
          <a:solidFill>
            <a:schemeClr val="accent6">
              <a:lumMod val="20000"/>
              <a:lumOff val="80000"/>
            </a:schemeClr>
          </a:solid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i="1" dirty="0"/>
              <a:t>Lets remind ourselves from previous classes….</a:t>
            </a:r>
          </a:p>
          <a:p>
            <a:pPr algn="ctr"/>
            <a:r>
              <a:rPr lang="en-US" dirty="0" smtClean="0"/>
              <a:t>DNA replication</a:t>
            </a:r>
            <a:endParaRPr lang="en-US" dirty="0"/>
          </a:p>
        </p:txBody>
      </p:sp>
      <p:sp>
        <p:nvSpPr>
          <p:cNvPr id="2" name="Content Placeholder 1"/>
          <p:cNvSpPr>
            <a:spLocks noGrp="1"/>
          </p:cNvSpPr>
          <p:nvPr>
            <p:ph idx="1"/>
          </p:nvPr>
        </p:nvSpPr>
        <p:spPr>
          <a:xfrm>
            <a:off x="838200" y="1825625"/>
            <a:ext cx="10515600" cy="4834482"/>
          </a:xfrm>
        </p:spPr>
        <p:txBody>
          <a:bodyPr>
            <a:normAutofit fontScale="70000" lnSpcReduction="20000"/>
          </a:bodyPr>
          <a:lstStyle/>
          <a:p>
            <a:r>
              <a:rPr lang="en-US" dirty="0" smtClean="0"/>
              <a:t>DNA replication is the process by which a DNA molecule is copied to produce two identical copies. It is a fundamental process that occurs during cell division and is crucial for the transmission of genetic information from one generation to the next.</a:t>
            </a:r>
          </a:p>
          <a:p>
            <a:endParaRPr lang="en-US" dirty="0" smtClean="0"/>
          </a:p>
          <a:p>
            <a:r>
              <a:rPr lang="en-US" dirty="0" smtClean="0"/>
              <a:t>The process of DNA replication begins with the unwinding of the double helix structure of the DNA molecule. This unwinding is facilitated by an enzyme called helicase, which breaks the hydrogen bonds between the nitrogenous bases, separating the two strands of DNA and forming a replication fork.</a:t>
            </a:r>
          </a:p>
          <a:p>
            <a:endParaRPr lang="en-US" dirty="0" smtClean="0"/>
          </a:p>
          <a:p>
            <a:r>
              <a:rPr lang="en-US" dirty="0" smtClean="0"/>
              <a:t>Once the DNA strands are separated, an enzyme called DNA polymerase binds to each strand at the replication fork. DNA polymerase is responsible for synthesizing new DNA strands by adding complementary nucleotides to the existing strands.</a:t>
            </a:r>
          </a:p>
          <a:p>
            <a:endParaRPr lang="en-US" dirty="0" smtClean="0"/>
          </a:p>
          <a:p>
            <a:r>
              <a:rPr lang="en-US" dirty="0" smtClean="0"/>
              <a:t>To start the synthesis of the new DNA strands, an RNA primer is first synthesized by an enzyme called </a:t>
            </a:r>
            <a:r>
              <a:rPr lang="en-US" dirty="0" err="1" smtClean="0"/>
              <a:t>primase</a:t>
            </a:r>
            <a:r>
              <a:rPr lang="en-US" dirty="0" smtClean="0"/>
              <a:t>. The RNA primer provides a starting point for DNA polymerase to begin adding nucleotides. DNA polymerase then adds nucleotides to the 3' end of the RNA primer, moving along the template strand in the 5' to 3' direction.</a:t>
            </a:r>
          </a:p>
          <a:p>
            <a:endParaRPr lang="en-US" dirty="0" smtClean="0"/>
          </a:p>
        </p:txBody>
      </p:sp>
    </p:spTree>
    <p:extLst>
      <p:ext uri="{BB962C8B-B14F-4D97-AF65-F5344CB8AC3E}">
        <p14:creationId xmlns:p14="http://schemas.microsoft.com/office/powerpoint/2010/main" val="11030613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endParaRPr lang="en-US" dirty="0"/>
          </a:p>
          <a:p>
            <a:r>
              <a:rPr lang="en-US" dirty="0" smtClean="0"/>
              <a:t>During </a:t>
            </a:r>
            <a:r>
              <a:rPr lang="en-US" dirty="0"/>
              <a:t>elongation, the ribosome moves along the mRNA molecule, reading the codons and incorporating the corresponding amino acids into the growing protein chain. The ribosome has three binding sites for </a:t>
            </a:r>
            <a:r>
              <a:rPr lang="en-US" dirty="0" err="1"/>
              <a:t>tRNA</a:t>
            </a:r>
            <a:r>
              <a:rPr lang="en-US" dirty="0"/>
              <a:t> molecules: the A site (</a:t>
            </a:r>
            <a:r>
              <a:rPr lang="en-US" dirty="0" err="1"/>
              <a:t>aminoacyl</a:t>
            </a:r>
            <a:r>
              <a:rPr lang="en-US" dirty="0"/>
              <a:t> site), the P site (</a:t>
            </a:r>
            <a:r>
              <a:rPr lang="en-US" dirty="0" err="1"/>
              <a:t>peptidyl</a:t>
            </a:r>
            <a:r>
              <a:rPr lang="en-US" dirty="0"/>
              <a:t> site), and the E site (exit site).</a:t>
            </a:r>
          </a:p>
          <a:p>
            <a:endParaRPr lang="en-US" dirty="0"/>
          </a:p>
          <a:p>
            <a:r>
              <a:rPr lang="en-US" dirty="0"/>
              <a:t>   - In the A site, the next </a:t>
            </a:r>
            <a:r>
              <a:rPr lang="en-US" dirty="0" err="1"/>
              <a:t>tRNA</a:t>
            </a:r>
            <a:r>
              <a:rPr lang="en-US" dirty="0"/>
              <a:t> molecule carrying the corresponding amino acid binds to the codon on the mRNA, forming a codon-anticodon pairing.</a:t>
            </a:r>
          </a:p>
          <a:p>
            <a:r>
              <a:rPr lang="en-US" dirty="0"/>
              <a:t>   - The growing protein chain, attached to the </a:t>
            </a:r>
            <a:r>
              <a:rPr lang="en-US" dirty="0" err="1"/>
              <a:t>tRNA</a:t>
            </a:r>
            <a:r>
              <a:rPr lang="en-US" dirty="0"/>
              <a:t> in the P site, undergoes a peptide bond formation with the amino acid in the A site, resulting in the transfer of the protein chain to the newly added amino acid.</a:t>
            </a:r>
          </a:p>
          <a:p>
            <a:r>
              <a:rPr lang="en-US" dirty="0"/>
              <a:t>   - The ribosome then moves along the mRNA, shifting the </a:t>
            </a:r>
            <a:r>
              <a:rPr lang="en-US" dirty="0" err="1"/>
              <a:t>tRNA</a:t>
            </a:r>
            <a:r>
              <a:rPr lang="en-US" dirty="0"/>
              <a:t> from the A site to the P site and the empty </a:t>
            </a:r>
            <a:r>
              <a:rPr lang="en-US" dirty="0" err="1"/>
              <a:t>tRNA</a:t>
            </a:r>
            <a:r>
              <a:rPr lang="en-US" dirty="0"/>
              <a:t> from the P site to the E site, where it is released.</a:t>
            </a:r>
          </a:p>
          <a:p>
            <a:endParaRPr lang="en-US" dirty="0"/>
          </a:p>
          <a:p>
            <a:pPr marL="0" indent="0">
              <a:buNone/>
            </a:pPr>
            <a:endParaRPr lang="en-US" dirty="0"/>
          </a:p>
        </p:txBody>
      </p:sp>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 2. elongation</a:t>
            </a:r>
            <a:endParaRPr lang="en-US" dirty="0"/>
          </a:p>
        </p:txBody>
      </p:sp>
    </p:spTree>
    <p:extLst>
      <p:ext uri="{BB962C8B-B14F-4D97-AF65-F5344CB8AC3E}">
        <p14:creationId xmlns:p14="http://schemas.microsoft.com/office/powerpoint/2010/main" val="18658001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US" dirty="0"/>
          </a:p>
          <a:p>
            <a:pPr marL="0" indent="0">
              <a:buNone/>
            </a:pPr>
            <a:endParaRPr lang="en-US" dirty="0"/>
          </a:p>
          <a:p>
            <a:pPr marL="0" indent="0">
              <a:buNone/>
            </a:pPr>
            <a:endParaRPr lang="en-US" dirty="0"/>
          </a:p>
        </p:txBody>
      </p:sp>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 2. elongation</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8051" y="1310185"/>
            <a:ext cx="8294277" cy="5390865"/>
          </a:xfrm>
          <a:prstGeom prst="rect">
            <a:avLst/>
          </a:prstGeom>
        </p:spPr>
      </p:pic>
    </p:spTree>
    <p:extLst>
      <p:ext uri="{BB962C8B-B14F-4D97-AF65-F5344CB8AC3E}">
        <p14:creationId xmlns:p14="http://schemas.microsoft.com/office/powerpoint/2010/main" val="8565656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715" y="1351128"/>
            <a:ext cx="11873553" cy="5506872"/>
          </a:xfrm>
        </p:spPr>
        <p:txBody>
          <a:bodyPr>
            <a:normAutofit fontScale="55000" lnSpcReduction="20000"/>
          </a:bodyPr>
          <a:lstStyle/>
          <a:p>
            <a:r>
              <a:rPr lang="en-US" sz="3800" dirty="0"/>
              <a:t>The termination step of translation is the final stage in protein synthesis, where the ribosome recognizes a stop codon on the mRNA (messenger RNA) and releases the completed protein chain. Termination involves the binding of release factors and the disassembly of the ribosome complex.</a:t>
            </a:r>
          </a:p>
          <a:p>
            <a:endParaRPr lang="en-US" sz="3800" dirty="0"/>
          </a:p>
          <a:p>
            <a:r>
              <a:rPr lang="en-US" sz="3800" dirty="0"/>
              <a:t>Here is a detailed description of the termination step in translation:</a:t>
            </a:r>
          </a:p>
          <a:p>
            <a:endParaRPr lang="en-US" sz="3800" dirty="0"/>
          </a:p>
          <a:p>
            <a:r>
              <a:rPr lang="en-US" sz="3800" dirty="0"/>
              <a:t>1. Recognition of the stop codon: As the ribosome moves along the mRNA during elongation, it eventually encounters a stop codon. The stop codons are UAA, UAG, and UGA, which do not code for any amino acid but serve as signals for termination.</a:t>
            </a:r>
          </a:p>
          <a:p>
            <a:endParaRPr lang="en-US" sz="3800" dirty="0"/>
          </a:p>
          <a:p>
            <a:r>
              <a:rPr lang="en-US" sz="3800" dirty="0"/>
              <a:t>2. Binding of release factors: When a stop codon is encountered, release factors bind to the A (</a:t>
            </a:r>
            <a:r>
              <a:rPr lang="en-US" sz="3800" dirty="0" err="1"/>
              <a:t>aminoacyl</a:t>
            </a:r>
            <a:r>
              <a:rPr lang="en-US" sz="3800" dirty="0"/>
              <a:t>) site of the ribosome. These release factors are protein factors that recognize the stop codon and promote the termination of translation.</a:t>
            </a:r>
          </a:p>
          <a:p>
            <a:endParaRPr lang="en-US" sz="3800" dirty="0"/>
          </a:p>
          <a:p>
            <a:r>
              <a:rPr lang="en-US" sz="3800" dirty="0"/>
              <a:t>3. Peptide bond hydrolysis: Once the release factors are bound, they catalyze the hydrolysis of the bond between the completed protein chain and the </a:t>
            </a:r>
            <a:r>
              <a:rPr lang="en-US" sz="3800" dirty="0" err="1"/>
              <a:t>tRNA</a:t>
            </a:r>
            <a:r>
              <a:rPr lang="en-US" sz="3800" dirty="0"/>
              <a:t> molecule in the P (</a:t>
            </a:r>
            <a:r>
              <a:rPr lang="en-US" sz="3800" dirty="0" err="1"/>
              <a:t>peptidyl</a:t>
            </a:r>
            <a:r>
              <a:rPr lang="en-US" sz="3800" dirty="0"/>
              <a:t>) site. This hydrolysis releases the protein chain from the ribosome.</a:t>
            </a:r>
          </a:p>
          <a:p>
            <a:endParaRPr lang="en-US" dirty="0"/>
          </a:p>
        </p:txBody>
      </p:sp>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 3. termination</a:t>
            </a:r>
            <a:endParaRPr lang="en-US" dirty="0"/>
          </a:p>
        </p:txBody>
      </p:sp>
    </p:spTree>
    <p:extLst>
      <p:ext uri="{BB962C8B-B14F-4D97-AF65-F5344CB8AC3E}">
        <p14:creationId xmlns:p14="http://schemas.microsoft.com/office/powerpoint/2010/main" val="9821115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62500" lnSpcReduction="20000"/>
          </a:bodyPr>
          <a:lstStyle/>
          <a:p>
            <a:pPr marL="0" indent="0">
              <a:buNone/>
            </a:pPr>
            <a:endParaRPr lang="en-US" dirty="0"/>
          </a:p>
          <a:p>
            <a:r>
              <a:rPr lang="en-US" dirty="0"/>
              <a:t>4. Disassembly of the ribosome: After the release of the protein chain, the ribosome complex undergoes disassembly. The small and large ribosomal subunits dissociate, and the mRNA is released.</a:t>
            </a:r>
          </a:p>
          <a:p>
            <a:endParaRPr lang="en-US" dirty="0"/>
          </a:p>
          <a:p>
            <a:r>
              <a:rPr lang="en-US" dirty="0"/>
              <a:t>5. Recycling of components: The components involved in translation, including the mRNA, </a:t>
            </a:r>
            <a:r>
              <a:rPr lang="en-US" dirty="0" err="1"/>
              <a:t>tRNA</a:t>
            </a:r>
            <a:r>
              <a:rPr lang="en-US" dirty="0"/>
              <a:t> molecules, and release factors, are recycled and made available for future rounds of translation.</a:t>
            </a:r>
          </a:p>
          <a:p>
            <a:endParaRPr lang="en-US" dirty="0"/>
          </a:p>
          <a:p>
            <a:r>
              <a:rPr lang="en-US" dirty="0"/>
              <a:t>The termination step ensures that the protein chain is released from the ribosome once it has been synthesized to its full length. The stop codon serves as a signal for the ribosome to cease protein synthesis, preventing the addition of unnecessary amino acids to the protein chain.</a:t>
            </a:r>
          </a:p>
          <a:p>
            <a:endParaRPr lang="en-US" dirty="0"/>
          </a:p>
          <a:p>
            <a:r>
              <a:rPr lang="en-US" dirty="0"/>
              <a:t>It's important to note that termination can vary slightly between prokaryotes and eukaryotes. In prokaryotes, termination is facilitated by the release factors RF1 and RF2, while in eukaryotes, the release factor eRF1 is primarily responsible for termination. Additionally, in eukaryotes, the ribosome complex may undergo additional steps, such as mRNA surveillance mechanisms to ensure the quality of the synthesized protein.</a:t>
            </a:r>
          </a:p>
          <a:p>
            <a:endParaRPr lang="en-US" dirty="0"/>
          </a:p>
        </p:txBody>
      </p:sp>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 3. termination</a:t>
            </a:r>
            <a:endParaRPr lang="en-US" dirty="0"/>
          </a:p>
        </p:txBody>
      </p:sp>
    </p:spTree>
    <p:extLst>
      <p:ext uri="{BB962C8B-B14F-4D97-AF65-F5344CB8AC3E}">
        <p14:creationId xmlns:p14="http://schemas.microsoft.com/office/powerpoint/2010/main" val="38598701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 3. termination</a:t>
            </a:r>
            <a:endParaRPr lang="en-US" dirty="0"/>
          </a:p>
        </p:txBody>
      </p:sp>
      <p:pic>
        <p:nvPicPr>
          <p:cNvPr id="6" name="Picture 5"/>
          <p:cNvPicPr>
            <a:picLocks noChangeAspect="1"/>
          </p:cNvPicPr>
          <p:nvPr/>
        </p:nvPicPr>
        <p:blipFill>
          <a:blip r:embed="rId2"/>
          <a:stretch>
            <a:fillRect/>
          </a:stretch>
        </p:blipFill>
        <p:spPr>
          <a:xfrm>
            <a:off x="1197590" y="2380183"/>
            <a:ext cx="10115587" cy="3447411"/>
          </a:xfrm>
          <a:prstGeom prst="rect">
            <a:avLst/>
          </a:prstGeom>
        </p:spPr>
      </p:pic>
    </p:spTree>
    <p:extLst>
      <p:ext uri="{BB962C8B-B14F-4D97-AF65-F5344CB8AC3E}">
        <p14:creationId xmlns:p14="http://schemas.microsoft.com/office/powerpoint/2010/main" val="41161446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346" y="1839273"/>
            <a:ext cx="6285932" cy="4351338"/>
          </a:xfrm>
        </p:spPr>
        <p:txBody>
          <a:bodyPr>
            <a:normAutofit fontScale="92500" lnSpcReduction="20000"/>
          </a:bodyPr>
          <a:lstStyle/>
          <a:p>
            <a:pPr marL="0" indent="0">
              <a:buNone/>
            </a:pPr>
            <a:endParaRPr lang="en-US" dirty="0"/>
          </a:p>
          <a:p>
            <a:r>
              <a:rPr lang="en-US" dirty="0"/>
              <a:t>Protein folding and modification are important processes that occur after translation, where the newly synthesized protein undergoes structural changes and various chemical modifications to achieve its functional form. </a:t>
            </a:r>
            <a:endParaRPr lang="en-US" dirty="0" smtClean="0"/>
          </a:p>
          <a:p>
            <a:r>
              <a:rPr lang="en-US" dirty="0" smtClean="0"/>
              <a:t>Protein </a:t>
            </a:r>
            <a:r>
              <a:rPr lang="en-US" dirty="0"/>
              <a:t>folding involves the intricate process of the protein chain adopting its three-dimensional structure, while protein modification includes post-translational modifications that can alter the protein's properties and function.</a:t>
            </a:r>
          </a:p>
        </p:txBody>
      </p:sp>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 4. protein folding and modification</a:t>
            </a:r>
            <a:endParaRPr lang="en-US" dirty="0"/>
          </a:p>
        </p:txBody>
      </p:sp>
      <p:pic>
        <p:nvPicPr>
          <p:cNvPr id="2" name="Picture 1"/>
          <p:cNvPicPr>
            <a:picLocks noChangeAspect="1"/>
          </p:cNvPicPr>
          <p:nvPr/>
        </p:nvPicPr>
        <p:blipFill>
          <a:blip r:embed="rId2"/>
          <a:stretch>
            <a:fillRect/>
          </a:stretch>
        </p:blipFill>
        <p:spPr>
          <a:xfrm>
            <a:off x="6958865" y="2307608"/>
            <a:ext cx="5037517" cy="4290509"/>
          </a:xfrm>
          <a:prstGeom prst="rect">
            <a:avLst/>
          </a:prstGeom>
        </p:spPr>
      </p:pic>
    </p:spTree>
    <p:extLst>
      <p:ext uri="{BB962C8B-B14F-4D97-AF65-F5344CB8AC3E}">
        <p14:creationId xmlns:p14="http://schemas.microsoft.com/office/powerpoint/2010/main" val="30838902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62500" lnSpcReduction="20000"/>
          </a:bodyPr>
          <a:lstStyle/>
          <a:p>
            <a:pPr marL="0" indent="0">
              <a:buNone/>
            </a:pPr>
            <a:r>
              <a:rPr lang="en-US" dirty="0"/>
              <a:t>Protein folding is the process by which a linear chain of amino acids folds into its native three-dimensional structure. </a:t>
            </a:r>
            <a:endParaRPr lang="en-US" dirty="0" smtClean="0"/>
          </a:p>
          <a:p>
            <a:pPr marL="0" indent="0">
              <a:buNone/>
            </a:pPr>
            <a:r>
              <a:rPr lang="en-US" dirty="0" smtClean="0"/>
              <a:t>The </a:t>
            </a:r>
            <a:r>
              <a:rPr lang="en-US" dirty="0"/>
              <a:t>folding process is driven by various forces, including hydrogen bonding, hydrophobic interactions, electrostatic interactions, and disulfide bond formation. Protein folding is assisted by molecular chaperones, which are specialized proteins that help prevent </a:t>
            </a:r>
            <a:r>
              <a:rPr lang="en-US" dirty="0" err="1"/>
              <a:t>misfolding</a:t>
            </a:r>
            <a:r>
              <a:rPr lang="en-US" dirty="0"/>
              <a:t> and assist in the correct folding of newly synthesized proteins.</a:t>
            </a:r>
          </a:p>
          <a:p>
            <a:pPr marL="0" indent="0">
              <a:buNone/>
            </a:pPr>
            <a:endParaRPr lang="en-US" dirty="0"/>
          </a:p>
          <a:p>
            <a:pPr marL="0" indent="0">
              <a:buNone/>
            </a:pPr>
            <a:r>
              <a:rPr lang="en-US" dirty="0"/>
              <a:t>The protein folding process generally follows a hierarchical pathway:</a:t>
            </a:r>
          </a:p>
          <a:p>
            <a:pPr marL="0" indent="0">
              <a:buNone/>
            </a:pPr>
            <a:r>
              <a:rPr lang="en-US" dirty="0"/>
              <a:t>1. Primary Structure: The linear sequence of amino acids in the protein chain determines its primary structure.</a:t>
            </a:r>
          </a:p>
          <a:p>
            <a:pPr marL="0" indent="0">
              <a:buNone/>
            </a:pPr>
            <a:r>
              <a:rPr lang="en-US" dirty="0"/>
              <a:t>2. Secondary Structure: Localized structural elements, such as alpha helices and beta sheets, begin to form due to hydrogen bonding between amino acids.</a:t>
            </a:r>
          </a:p>
          <a:p>
            <a:pPr marL="0" indent="0">
              <a:buNone/>
            </a:pPr>
            <a:r>
              <a:rPr lang="en-US" dirty="0"/>
              <a:t>3. Tertiary Structure: The overall three-dimensional structure of the protein emerges as different regions of the protein chain interact with each other, forming a compact structure.</a:t>
            </a:r>
          </a:p>
          <a:p>
            <a:pPr marL="0" indent="0">
              <a:buNone/>
            </a:pPr>
            <a:r>
              <a:rPr lang="en-US" dirty="0"/>
              <a:t>4. Quaternary Structure (if applicable): Some proteins consist of multiple subunits that interact to form a functional protein complex.</a:t>
            </a:r>
          </a:p>
        </p:txBody>
      </p:sp>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 4. protein folding</a:t>
            </a:r>
            <a:endParaRPr lang="en-US" dirty="0"/>
          </a:p>
        </p:txBody>
      </p:sp>
    </p:spTree>
    <p:extLst>
      <p:ext uri="{BB962C8B-B14F-4D97-AF65-F5344CB8AC3E}">
        <p14:creationId xmlns:p14="http://schemas.microsoft.com/office/powerpoint/2010/main" val="2965987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716" y="1419366"/>
            <a:ext cx="11668836" cy="5438633"/>
          </a:xfrm>
        </p:spPr>
        <p:txBody>
          <a:bodyPr>
            <a:normAutofit fontScale="70000" lnSpcReduction="20000"/>
          </a:bodyPr>
          <a:lstStyle/>
          <a:p>
            <a:pPr marL="0" indent="0">
              <a:buNone/>
            </a:pPr>
            <a:r>
              <a:rPr lang="en-US" dirty="0"/>
              <a:t>Protein modification refers to the chemical alterations that occur after protein synthesis, which can influence the protein's stability, activity, localization, and interactions with other proteins or molecules. </a:t>
            </a:r>
            <a:endParaRPr lang="en-US" dirty="0" smtClean="0"/>
          </a:p>
          <a:p>
            <a:pPr marL="0" indent="0">
              <a:buNone/>
            </a:pPr>
            <a:r>
              <a:rPr lang="en-US" dirty="0" smtClean="0"/>
              <a:t>Some </a:t>
            </a:r>
            <a:r>
              <a:rPr lang="en-US" dirty="0"/>
              <a:t>common post-translational modifications include:</a:t>
            </a:r>
          </a:p>
          <a:p>
            <a:pPr marL="0" indent="0">
              <a:buNone/>
            </a:pPr>
            <a:endParaRPr lang="en-US" dirty="0"/>
          </a:p>
          <a:p>
            <a:pPr marL="0" indent="0">
              <a:buNone/>
            </a:pPr>
            <a:r>
              <a:rPr lang="en-US" dirty="0"/>
              <a:t>1. Phosphorylation: Addition of a phosphate group to specific amino acids, typically serine, threonine, or tyrosine, by protein kinases. Phosphorylation can regulate protein activity, localization, and interactions.</a:t>
            </a:r>
          </a:p>
          <a:p>
            <a:pPr marL="0" indent="0">
              <a:buNone/>
            </a:pPr>
            <a:r>
              <a:rPr lang="en-US" dirty="0"/>
              <a:t>2. Glycosylation: Attachment of sugar molecules (oligosaccharides) to specific amino acids, such as asparagine or serine/threonine residues. Glycosylation plays a role in protein stability, folding, and cell-cell recognition.</a:t>
            </a:r>
          </a:p>
          <a:p>
            <a:pPr marL="0" indent="0">
              <a:buNone/>
            </a:pPr>
            <a:r>
              <a:rPr lang="en-US" dirty="0"/>
              <a:t>3. Acetylation: Addition of an acetyl group to the amino terminus of a protein or specific lysine residues. Acetylation can modify protein activity and stability.</a:t>
            </a:r>
          </a:p>
          <a:p>
            <a:pPr marL="0" indent="0">
              <a:buNone/>
            </a:pPr>
            <a:r>
              <a:rPr lang="en-US" dirty="0"/>
              <a:t>4. Methylation: Addition of a methyl group to specific amino acids, such as lysine or arginine. Methylation can affect protein-protein interactions and gene expression.</a:t>
            </a:r>
          </a:p>
          <a:p>
            <a:pPr marL="0" indent="0">
              <a:buNone/>
            </a:pPr>
            <a:r>
              <a:rPr lang="en-US" dirty="0"/>
              <a:t>5. </a:t>
            </a:r>
            <a:r>
              <a:rPr lang="en-US" dirty="0" err="1"/>
              <a:t>Ubiquitination</a:t>
            </a:r>
            <a:r>
              <a:rPr lang="en-US" dirty="0"/>
              <a:t>: Attachment of ubiquitin, a small protein, to lysine residues. </a:t>
            </a:r>
            <a:r>
              <a:rPr lang="en-US" dirty="0" err="1"/>
              <a:t>Ubiquitination</a:t>
            </a:r>
            <a:r>
              <a:rPr lang="en-US" dirty="0"/>
              <a:t> marks proteins for degradation or regulates their activity and localization.</a:t>
            </a:r>
          </a:p>
          <a:p>
            <a:pPr marL="0" indent="0">
              <a:buNone/>
            </a:pPr>
            <a:r>
              <a:rPr lang="en-US" dirty="0"/>
              <a:t>6. Disulfide bond formation: Covalent linkage between two cysteine residues through oxidation. Disulfide bonds contribute to protein stability and proper folding, especially in extracellular or secreted proteins.</a:t>
            </a:r>
          </a:p>
          <a:p>
            <a:pPr marL="0" indent="0">
              <a:buNone/>
            </a:pPr>
            <a:endParaRPr lang="en-US" dirty="0"/>
          </a:p>
          <a:p>
            <a:pPr marL="0" indent="0">
              <a:buNone/>
            </a:pPr>
            <a:r>
              <a:rPr lang="en-US" dirty="0"/>
              <a:t>These modifications are catalyzed by specific enzymes and can be reversible or irreversible. They play crucial roles in regulating protein function, cellular signaling pathways, and protein-protein interactions.</a:t>
            </a:r>
          </a:p>
          <a:p>
            <a:pPr marL="0" indent="0">
              <a:buNone/>
            </a:pPr>
            <a:endParaRPr lang="en-US" dirty="0"/>
          </a:p>
        </p:txBody>
      </p:sp>
      <p:sp>
        <p:nvSpPr>
          <p:cNvPr id="4" name="Title 1"/>
          <p:cNvSpPr txBox="1">
            <a:spLocks/>
          </p:cNvSpPr>
          <p:nvPr/>
        </p:nvSpPr>
        <p:spPr>
          <a:xfrm>
            <a:off x="0" y="0"/>
            <a:ext cx="12192000" cy="1173707"/>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Translation: protein modification</a:t>
            </a:r>
            <a:endParaRPr lang="en-US" dirty="0"/>
          </a:p>
        </p:txBody>
      </p:sp>
    </p:spTree>
    <p:extLst>
      <p:ext uri="{BB962C8B-B14F-4D97-AF65-F5344CB8AC3E}">
        <p14:creationId xmlns:p14="http://schemas.microsoft.com/office/powerpoint/2010/main" val="11330997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415654" y="181505"/>
            <a:ext cx="7274256" cy="6542563"/>
          </a:xfrm>
          <a:prstGeom prst="rect">
            <a:avLst/>
          </a:prstGeom>
        </p:spPr>
      </p:pic>
    </p:spTree>
    <p:extLst>
      <p:ext uri="{BB962C8B-B14F-4D97-AF65-F5344CB8AC3E}">
        <p14:creationId xmlns:p14="http://schemas.microsoft.com/office/powerpoint/2010/main" val="29541844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2">
              <a:lumMod val="20000"/>
              <a:lumOff val="80000"/>
            </a:schemeClr>
          </a:solidFill>
        </p:spPr>
        <p:txBody>
          <a:bodyPr>
            <a:normAutofit/>
          </a:bodyPr>
          <a:lstStyle/>
          <a:p>
            <a:pPr algn="ctr"/>
            <a:r>
              <a:rPr lang="en-US" dirty="0"/>
              <a:t>Regulation of transcription- pretranscriptional, transcriptional and post-transcriptional level</a:t>
            </a:r>
            <a:endParaRPr lang="en-US" dirty="0"/>
          </a:p>
        </p:txBody>
      </p:sp>
      <p:sp>
        <p:nvSpPr>
          <p:cNvPr id="3" name="Content Placeholder 2"/>
          <p:cNvSpPr>
            <a:spLocks noGrp="1"/>
          </p:cNvSpPr>
          <p:nvPr>
            <p:ph idx="1"/>
          </p:nvPr>
        </p:nvSpPr>
        <p:spPr/>
        <p:txBody>
          <a:bodyPr>
            <a:normAutofit lnSpcReduction="10000"/>
          </a:bodyPr>
          <a:lstStyle/>
          <a:p>
            <a:r>
              <a:rPr lang="en-US" dirty="0"/>
              <a:t>Regulation of transcription refers to the control mechanisms that determine the rate and specificity of gene expression. </a:t>
            </a:r>
            <a:endParaRPr lang="en-US" dirty="0" smtClean="0"/>
          </a:p>
          <a:p>
            <a:r>
              <a:rPr lang="en-US" dirty="0" smtClean="0"/>
              <a:t>It </a:t>
            </a:r>
            <a:r>
              <a:rPr lang="en-US" dirty="0"/>
              <a:t>occurs at multiple levels, including pretranscriptional, transcriptional, and post-transcriptional regulation. </a:t>
            </a:r>
            <a:endParaRPr lang="en-US" dirty="0" smtClean="0"/>
          </a:p>
          <a:p>
            <a:r>
              <a:rPr lang="en-US" dirty="0" smtClean="0"/>
              <a:t>These </a:t>
            </a:r>
            <a:r>
              <a:rPr lang="en-US" dirty="0"/>
              <a:t>regulatory processes ensure that only the necessary genes are transcribed and that gene expression is finely tuned to respond to various internal and external signals</a:t>
            </a:r>
            <a:r>
              <a:rPr lang="en-US" dirty="0" smtClean="0"/>
              <a:t>.</a:t>
            </a:r>
          </a:p>
          <a:p>
            <a:r>
              <a:rPr lang="en-US" dirty="0" smtClean="0"/>
              <a:t>These </a:t>
            </a:r>
            <a:r>
              <a:rPr lang="en-US" dirty="0"/>
              <a:t>regulatory mechanisms at the pretranscriptional, transcriptional, and post-transcriptional levels work together to tightly control gene expression and ensure appropriate responses to developmental cues, environmental stimuli, and cellular signals.</a:t>
            </a:r>
          </a:p>
          <a:p>
            <a:endParaRPr lang="en-US" dirty="0"/>
          </a:p>
        </p:txBody>
      </p:sp>
    </p:spTree>
    <p:extLst>
      <p:ext uri="{BB962C8B-B14F-4D97-AF65-F5344CB8AC3E}">
        <p14:creationId xmlns:p14="http://schemas.microsoft.com/office/powerpoint/2010/main" val="2134910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173707"/>
          </a:xfrm>
          <a:prstGeom prst="rect">
            <a:avLst/>
          </a:prstGeom>
          <a:solidFill>
            <a:schemeClr val="accent6">
              <a:lumMod val="20000"/>
              <a:lumOff val="80000"/>
            </a:schemeClr>
          </a:solid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i="1" dirty="0"/>
              <a:t>Lets remind ourselves from previous classes….</a:t>
            </a:r>
          </a:p>
          <a:p>
            <a:pPr algn="ctr"/>
            <a:r>
              <a:rPr lang="en-US" dirty="0" smtClean="0"/>
              <a:t>DNA replication</a:t>
            </a:r>
            <a:endParaRPr lang="en-US" dirty="0"/>
          </a:p>
        </p:txBody>
      </p:sp>
      <p:sp>
        <p:nvSpPr>
          <p:cNvPr id="2" name="Content Placeholder 1"/>
          <p:cNvSpPr>
            <a:spLocks noGrp="1"/>
          </p:cNvSpPr>
          <p:nvPr>
            <p:ph idx="1"/>
          </p:nvPr>
        </p:nvSpPr>
        <p:spPr>
          <a:xfrm>
            <a:off x="259307" y="1282890"/>
            <a:ext cx="11094493" cy="5459103"/>
          </a:xfrm>
        </p:spPr>
        <p:txBody>
          <a:bodyPr>
            <a:normAutofit fontScale="62500" lnSpcReduction="20000"/>
          </a:bodyPr>
          <a:lstStyle/>
          <a:p>
            <a:endParaRPr lang="en-US" dirty="0" smtClean="0"/>
          </a:p>
          <a:p>
            <a:r>
              <a:rPr lang="en-US" dirty="0" smtClean="0"/>
              <a:t>One of the strands, known as the leading strand, is synthesized continuously in the same direction as the replication fork is moving. DNA polymerase can continuously add nucleotides to the leading strand as it moves along the template strand.</a:t>
            </a:r>
          </a:p>
          <a:p>
            <a:endParaRPr lang="en-US" dirty="0" smtClean="0"/>
          </a:p>
          <a:p>
            <a:r>
              <a:rPr lang="en-US" dirty="0" smtClean="0"/>
              <a:t>The other strand, known as the lagging strand, is synthesized discontinuously in short segments called Okazaki fragments. As the replication fork moves forward, DNA polymerase synthesizes short RNA primers on the lagging strand. After the synthesis of each Okazaki fragment, another enzyme called DNA ligase joins the fragments together by sealing the gaps between them.</a:t>
            </a:r>
          </a:p>
          <a:p>
            <a:endParaRPr lang="en-US" dirty="0" smtClean="0"/>
          </a:p>
          <a:p>
            <a:r>
              <a:rPr lang="en-US" dirty="0" smtClean="0"/>
              <a:t>As DNA polymerase adds nucleotides to the template strands, it ensures that the complementary base pairing rule is followed. Adenine (A) always pairs with thymine (T), and cytosine (C) always pairs with guanine (G). This ensures that the new DNA strands are complementary to the original strands, resulting in two identical copies of the DNA molecule.</a:t>
            </a:r>
          </a:p>
          <a:p>
            <a:endParaRPr lang="en-US" dirty="0" smtClean="0"/>
          </a:p>
          <a:p>
            <a:r>
              <a:rPr lang="en-US" dirty="0" smtClean="0"/>
              <a:t>The replication of DNA is a highly accurate process, with an extremely low error rate. DNA polymerase has proofreading capabilities, allowing it to detect and correct any errors that may occur during replication. However, errors can still occur, leading to mutations and genetic variations.</a:t>
            </a:r>
          </a:p>
          <a:p>
            <a:endParaRPr lang="en-US" dirty="0" smtClean="0"/>
          </a:p>
          <a:p>
            <a:r>
              <a:rPr lang="en-US" dirty="0" smtClean="0"/>
              <a:t>DNA replication is a tightly regulated process, ensuring that each cell receives an accurate and complete copy of the genetic information. It is a complex and coordinated process involving several enzymes and proteins working together to ensure the faithful transmission of genetic information.</a:t>
            </a:r>
            <a:endParaRPr lang="en-US" dirty="0"/>
          </a:p>
        </p:txBody>
      </p:sp>
    </p:spTree>
    <p:extLst>
      <p:ext uri="{BB962C8B-B14F-4D97-AF65-F5344CB8AC3E}">
        <p14:creationId xmlns:p14="http://schemas.microsoft.com/office/powerpoint/2010/main" val="580707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2">
              <a:lumMod val="20000"/>
              <a:lumOff val="80000"/>
            </a:schemeClr>
          </a:solidFill>
        </p:spPr>
        <p:txBody>
          <a:bodyPr>
            <a:normAutofit/>
          </a:bodyPr>
          <a:lstStyle/>
          <a:p>
            <a:pPr algn="ctr"/>
            <a:r>
              <a:rPr lang="en-US" dirty="0"/>
              <a:t>Regulation of </a:t>
            </a:r>
            <a:r>
              <a:rPr lang="en-US" dirty="0" smtClean="0"/>
              <a:t>transcription</a:t>
            </a:r>
            <a:endParaRPr lang="en-US" dirty="0"/>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24163" y="1930400"/>
            <a:ext cx="6524625" cy="4286250"/>
          </a:xfrm>
        </p:spPr>
      </p:pic>
    </p:spTree>
    <p:extLst>
      <p:ext uri="{BB962C8B-B14F-4D97-AF65-F5344CB8AC3E}">
        <p14:creationId xmlns:p14="http://schemas.microsoft.com/office/powerpoint/2010/main" val="2694560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2">
              <a:lumMod val="20000"/>
              <a:lumOff val="80000"/>
            </a:schemeClr>
          </a:solidFill>
        </p:spPr>
        <p:txBody>
          <a:bodyPr>
            <a:normAutofit/>
          </a:bodyPr>
          <a:lstStyle/>
          <a:p>
            <a:pPr algn="ctr"/>
            <a:r>
              <a:rPr lang="en-US" dirty="0"/>
              <a:t>Regulation of transcription- </a:t>
            </a:r>
            <a:r>
              <a:rPr lang="en-US" dirty="0" smtClean="0"/>
              <a:t>pretranscriptional level</a:t>
            </a:r>
            <a:endParaRPr lang="en-US" dirty="0"/>
          </a:p>
        </p:txBody>
      </p:sp>
      <p:sp>
        <p:nvSpPr>
          <p:cNvPr id="4" name="Content Placeholder 3"/>
          <p:cNvSpPr>
            <a:spLocks noGrp="1"/>
          </p:cNvSpPr>
          <p:nvPr>
            <p:ph idx="1"/>
          </p:nvPr>
        </p:nvSpPr>
        <p:spPr>
          <a:xfrm>
            <a:off x="341194" y="1325563"/>
            <a:ext cx="11012606" cy="4851400"/>
          </a:xfrm>
        </p:spPr>
        <p:txBody>
          <a:bodyPr>
            <a:noAutofit/>
          </a:bodyPr>
          <a:lstStyle/>
          <a:p>
            <a:r>
              <a:rPr lang="en-US" sz="2000" dirty="0"/>
              <a:t>Pretranscriptional regulation involves controlling the accessibility of DNA to the transcriptional machinery. It includes mechanisms that influence the binding of transcription factors and RNA polymerase to DNA.</a:t>
            </a:r>
          </a:p>
          <a:p>
            <a:endParaRPr lang="en-US" sz="2000" dirty="0"/>
          </a:p>
          <a:p>
            <a:pPr marL="0" indent="0">
              <a:buNone/>
            </a:pPr>
            <a:r>
              <a:rPr lang="en-US" sz="2000" dirty="0" smtClean="0"/>
              <a:t>1. Chromatin </a:t>
            </a:r>
            <a:r>
              <a:rPr lang="en-US" sz="2000" dirty="0"/>
              <a:t>Structure: Chromatin, the complex of DNA and proteins, can be modified to create a more open or closed configuration, affecting the accessibility of genes to transcription factors. Chromatin remodeling complexes can alter the packaging of DNA, making it more or less accessible for transcription.</a:t>
            </a:r>
          </a:p>
          <a:p>
            <a:pPr marL="0" indent="0">
              <a:buNone/>
            </a:pPr>
            <a:endParaRPr lang="en-US" sz="2000" dirty="0" smtClean="0"/>
          </a:p>
          <a:p>
            <a:pPr marL="0" indent="0">
              <a:buNone/>
            </a:pPr>
            <a:r>
              <a:rPr lang="en-US" sz="2000" dirty="0" smtClean="0"/>
              <a:t>2. </a:t>
            </a:r>
            <a:r>
              <a:rPr lang="en-US" sz="2000" dirty="0"/>
              <a:t>DNA Methylation: DNA methylation is the addition of a methyl group to DNA, typically at cytosine residues. Methylation of promoter regions can lead to gene silencing by preventing the binding of transcription factors and RNA polymerase.</a:t>
            </a:r>
          </a:p>
          <a:p>
            <a:endParaRPr lang="en-US" sz="2000" dirty="0"/>
          </a:p>
          <a:p>
            <a:pPr marL="0" indent="0">
              <a:buNone/>
            </a:pPr>
            <a:r>
              <a:rPr lang="en-US" sz="2000" dirty="0" smtClean="0"/>
              <a:t>3. Histone </a:t>
            </a:r>
            <a:r>
              <a:rPr lang="en-US" sz="2000" dirty="0"/>
              <a:t>Modifications: Histones, the proteins around which DNA is wrapped, can be modified by adding or removing various chemical groups. These modifications, such as acetylation, methylation, phosphorylation, and </a:t>
            </a:r>
            <a:r>
              <a:rPr lang="en-US" sz="2000" dirty="0" err="1"/>
              <a:t>ubiquitination</a:t>
            </a:r>
            <a:r>
              <a:rPr lang="en-US" sz="2000" dirty="0"/>
              <a:t>, can influence gene expression by altering the chromatin structure and accessibility of DNA.</a:t>
            </a:r>
          </a:p>
        </p:txBody>
      </p:sp>
    </p:spTree>
    <p:extLst>
      <p:ext uri="{BB962C8B-B14F-4D97-AF65-F5344CB8AC3E}">
        <p14:creationId xmlns:p14="http://schemas.microsoft.com/office/powerpoint/2010/main" val="8470477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2">
              <a:lumMod val="20000"/>
              <a:lumOff val="80000"/>
            </a:schemeClr>
          </a:solidFill>
        </p:spPr>
        <p:txBody>
          <a:bodyPr>
            <a:normAutofit/>
          </a:bodyPr>
          <a:lstStyle/>
          <a:p>
            <a:pPr algn="ctr"/>
            <a:r>
              <a:rPr lang="en-US" dirty="0"/>
              <a:t>Regulation of transcription- </a:t>
            </a:r>
            <a:r>
              <a:rPr lang="en-US" dirty="0" smtClean="0"/>
              <a:t>pretranscriptional level</a:t>
            </a:r>
            <a:endParaRPr lang="en-US" dirty="0"/>
          </a:p>
        </p:txBody>
      </p:sp>
      <p:pic>
        <p:nvPicPr>
          <p:cNvPr id="5" name="Picture 4"/>
          <p:cNvPicPr>
            <a:picLocks noChangeAspect="1"/>
          </p:cNvPicPr>
          <p:nvPr/>
        </p:nvPicPr>
        <p:blipFill>
          <a:blip r:embed="rId2"/>
          <a:stretch>
            <a:fillRect/>
          </a:stretch>
        </p:blipFill>
        <p:spPr>
          <a:xfrm>
            <a:off x="1329192" y="1665027"/>
            <a:ext cx="9084050" cy="5111847"/>
          </a:xfrm>
          <a:prstGeom prst="rect">
            <a:avLst/>
          </a:prstGeom>
        </p:spPr>
      </p:pic>
    </p:spTree>
    <p:extLst>
      <p:ext uri="{BB962C8B-B14F-4D97-AF65-F5344CB8AC3E}">
        <p14:creationId xmlns:p14="http://schemas.microsoft.com/office/powerpoint/2010/main" val="38213240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2">
              <a:lumMod val="20000"/>
              <a:lumOff val="80000"/>
            </a:schemeClr>
          </a:solidFill>
        </p:spPr>
        <p:txBody>
          <a:bodyPr>
            <a:normAutofit/>
          </a:bodyPr>
          <a:lstStyle/>
          <a:p>
            <a:pPr algn="ctr"/>
            <a:r>
              <a:rPr lang="en-US" dirty="0"/>
              <a:t>Regulation of </a:t>
            </a:r>
            <a:r>
              <a:rPr lang="en-US" dirty="0" smtClean="0"/>
              <a:t>transcription-transcriptional level</a:t>
            </a:r>
            <a:endParaRPr lang="en-US" dirty="0"/>
          </a:p>
        </p:txBody>
      </p:sp>
      <p:sp>
        <p:nvSpPr>
          <p:cNvPr id="3" name="Content Placeholder 2"/>
          <p:cNvSpPr>
            <a:spLocks noGrp="1"/>
          </p:cNvSpPr>
          <p:nvPr>
            <p:ph idx="1"/>
          </p:nvPr>
        </p:nvSpPr>
        <p:spPr/>
        <p:txBody>
          <a:bodyPr>
            <a:normAutofit fontScale="70000" lnSpcReduction="20000"/>
          </a:bodyPr>
          <a:lstStyle/>
          <a:p>
            <a:r>
              <a:rPr lang="en-US" dirty="0"/>
              <a:t>Transcriptional regulation involves the control of the initiation and rate of transcription by transcription factors and other regulatory proteins.</a:t>
            </a:r>
          </a:p>
          <a:p>
            <a:endParaRPr lang="en-US" dirty="0"/>
          </a:p>
          <a:p>
            <a:r>
              <a:rPr lang="en-US" dirty="0" smtClean="0"/>
              <a:t>Transcription </a:t>
            </a:r>
            <a:r>
              <a:rPr lang="en-US" dirty="0"/>
              <a:t>Factors: Transcription factors are proteins that bind to specific DNA sequences called enhancers or promoters and either activate or repress transcription. Activators enhance transcription by recruiting RNA polymerase and other co-activators, while repressors prevent transcription by blocking the binding of activators or recruiting co-repressors.</a:t>
            </a:r>
          </a:p>
          <a:p>
            <a:endParaRPr lang="en-US" dirty="0"/>
          </a:p>
          <a:p>
            <a:r>
              <a:rPr lang="en-US" dirty="0" smtClean="0"/>
              <a:t>Enhancers </a:t>
            </a:r>
            <a:r>
              <a:rPr lang="en-US" dirty="0"/>
              <a:t>and Promoters: Enhancers are DNA sequences that can be located far from the gene they regulate and interact with the promoter region to influence transcription. Promoters are DNA sequences located near the transcription start site and serve as binding sites for RNA polymerase and transcription factors.</a:t>
            </a:r>
          </a:p>
          <a:p>
            <a:endParaRPr lang="en-US" dirty="0"/>
          </a:p>
          <a:p>
            <a:r>
              <a:rPr lang="en-US" dirty="0" smtClean="0"/>
              <a:t>Mediator </a:t>
            </a:r>
            <a:r>
              <a:rPr lang="en-US" dirty="0"/>
              <a:t>Complex: The mediator complex acts as a bridge between transcription factors and RNA polymerase, facilitating their interaction and promoting transcription.</a:t>
            </a:r>
          </a:p>
        </p:txBody>
      </p:sp>
    </p:spTree>
    <p:extLst>
      <p:ext uri="{BB962C8B-B14F-4D97-AF65-F5344CB8AC3E}">
        <p14:creationId xmlns:p14="http://schemas.microsoft.com/office/powerpoint/2010/main" val="1770998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92824" y="1315120"/>
            <a:ext cx="6392457" cy="4514978"/>
          </a:xfrm>
        </p:spPr>
      </p:pic>
      <p:sp>
        <p:nvSpPr>
          <p:cNvPr id="8" name="Title 1"/>
          <p:cNvSpPr txBox="1">
            <a:spLocks/>
          </p:cNvSpPr>
          <p:nvPr/>
        </p:nvSpPr>
        <p:spPr>
          <a:xfrm>
            <a:off x="0" y="0"/>
            <a:ext cx="12192000" cy="1325563"/>
          </a:xfrm>
          <a:prstGeom prst="rect">
            <a:avLst/>
          </a:prstGeom>
          <a:solidFill>
            <a:schemeClr val="accent2">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mtClean="0"/>
              <a:t>Regulation of transcription-transcriptional level</a:t>
            </a:r>
            <a:endParaRPr lang="en-US" dirty="0"/>
          </a:p>
        </p:txBody>
      </p:sp>
    </p:spTree>
    <p:extLst>
      <p:ext uri="{BB962C8B-B14F-4D97-AF65-F5344CB8AC3E}">
        <p14:creationId xmlns:p14="http://schemas.microsoft.com/office/powerpoint/2010/main" val="42769235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2">
              <a:lumMod val="20000"/>
              <a:lumOff val="80000"/>
            </a:schemeClr>
          </a:solidFill>
        </p:spPr>
        <p:txBody>
          <a:bodyPr>
            <a:normAutofit/>
          </a:bodyPr>
          <a:lstStyle/>
          <a:p>
            <a:pPr algn="ctr"/>
            <a:r>
              <a:rPr lang="en-US" dirty="0"/>
              <a:t>Regulation of </a:t>
            </a:r>
            <a:r>
              <a:rPr lang="en-US" dirty="0" smtClean="0"/>
              <a:t>transcription-posttranscriptional level</a:t>
            </a:r>
            <a:endParaRPr lang="en-US" dirty="0"/>
          </a:p>
        </p:txBody>
      </p:sp>
      <p:sp>
        <p:nvSpPr>
          <p:cNvPr id="4" name="Content Placeholder 3"/>
          <p:cNvSpPr>
            <a:spLocks noGrp="1"/>
          </p:cNvSpPr>
          <p:nvPr>
            <p:ph idx="1"/>
          </p:nvPr>
        </p:nvSpPr>
        <p:spPr>
          <a:xfrm>
            <a:off x="300251" y="1473958"/>
            <a:ext cx="11573301" cy="5199797"/>
          </a:xfrm>
        </p:spPr>
        <p:txBody>
          <a:bodyPr>
            <a:noAutofit/>
          </a:bodyPr>
          <a:lstStyle/>
          <a:p>
            <a:r>
              <a:rPr lang="en-US" sz="1600" dirty="0"/>
              <a:t>Post-transcriptional regulation occurs after transcription has taken place and involves processes that affect mRNA processing, stability, and translation</a:t>
            </a:r>
            <a:r>
              <a:rPr lang="en-US" sz="1600" dirty="0" smtClean="0"/>
              <a:t>.</a:t>
            </a:r>
            <a:endParaRPr lang="en-US" sz="1600" dirty="0"/>
          </a:p>
          <a:p>
            <a:pPr marL="0" indent="0">
              <a:buNone/>
            </a:pPr>
            <a:r>
              <a:rPr lang="en-US" sz="1600" dirty="0" smtClean="0"/>
              <a:t>1. mRNA </a:t>
            </a:r>
            <a:r>
              <a:rPr lang="en-US" sz="1600" dirty="0"/>
              <a:t>Splicing: Introns, non-coding regions within the pre-mRNA, are removed through a process called splicing, resulting in the production of mature mRNA. Alternative splicing can generate multiple mRNA isoforms from a single gene, allowing for increased protein diversity</a:t>
            </a:r>
            <a:r>
              <a:rPr lang="en-US" sz="1600" dirty="0" smtClean="0"/>
              <a:t>.</a:t>
            </a:r>
            <a:endParaRPr lang="en-US" sz="1600" dirty="0"/>
          </a:p>
          <a:p>
            <a:pPr marL="0" indent="0">
              <a:buNone/>
            </a:pPr>
            <a:r>
              <a:rPr lang="en-US" sz="1600" dirty="0" smtClean="0"/>
              <a:t>2. mRNA </a:t>
            </a:r>
            <a:r>
              <a:rPr lang="en-US" sz="1600" dirty="0"/>
              <a:t>Stability: The stability of mRNA molecules can be regulated through various mechanisms, such as the presence of specific sequences or binding of RNA-binding proteins. Stable mRNA molecules have a longer half-life, leading to increased protein production</a:t>
            </a:r>
            <a:r>
              <a:rPr lang="en-US" sz="1600" dirty="0" smtClean="0"/>
              <a:t>.</a:t>
            </a:r>
            <a:endParaRPr lang="en-US" sz="1600" dirty="0"/>
          </a:p>
          <a:p>
            <a:pPr marL="0" indent="0">
              <a:buNone/>
            </a:pPr>
            <a:r>
              <a:rPr lang="en-US" sz="1600" dirty="0" smtClean="0"/>
              <a:t>3. </a:t>
            </a:r>
            <a:r>
              <a:rPr lang="en-US" sz="1600" dirty="0" err="1" smtClean="0"/>
              <a:t>miRNA</a:t>
            </a:r>
            <a:r>
              <a:rPr lang="en-US" sz="1600" dirty="0" smtClean="0"/>
              <a:t> </a:t>
            </a:r>
            <a:r>
              <a:rPr lang="en-US" sz="1600" dirty="0"/>
              <a:t>and RNA Interference: MicroRNAs (</a:t>
            </a:r>
            <a:r>
              <a:rPr lang="en-US" sz="1600" dirty="0" err="1"/>
              <a:t>miRNAs</a:t>
            </a:r>
            <a:r>
              <a:rPr lang="en-US" sz="1600" dirty="0"/>
              <a:t>) are small RNA molecules that can bind to mRNA, leading to its degradation or inhibition of translation. This process, known as RNA interference, allows for post-transcriptional regulation of gene expression</a:t>
            </a:r>
            <a:r>
              <a:rPr lang="en-US" sz="1600" dirty="0" smtClean="0"/>
              <a:t>.</a:t>
            </a:r>
            <a:endParaRPr lang="en-US" sz="1600" dirty="0"/>
          </a:p>
          <a:p>
            <a:pPr marL="0" indent="0">
              <a:buNone/>
            </a:pPr>
            <a:r>
              <a:rPr lang="en-US" sz="1600" dirty="0" smtClean="0"/>
              <a:t>4. mRNA </a:t>
            </a:r>
            <a:r>
              <a:rPr lang="en-US" sz="1600" dirty="0"/>
              <a:t>Localization: mRNA molecules can be transported to specific cellular compartments, allowing for localized protein synthesis and regulation of gene expression in specific regions of the cell.</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2186" y="4657131"/>
            <a:ext cx="5513450" cy="2016624"/>
          </a:xfrm>
          <a:prstGeom prst="rect">
            <a:avLst/>
          </a:prstGeom>
        </p:spPr>
      </p:pic>
    </p:spTree>
    <p:extLst>
      <p:ext uri="{BB962C8B-B14F-4D97-AF65-F5344CB8AC3E}">
        <p14:creationId xmlns:p14="http://schemas.microsoft.com/office/powerpoint/2010/main" val="1286194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4">
              <a:lumMod val="20000"/>
              <a:lumOff val="80000"/>
            </a:schemeClr>
          </a:solidFill>
        </p:spPr>
        <p:txBody>
          <a:bodyPr/>
          <a:lstStyle/>
          <a:p>
            <a:pPr algn="ctr"/>
            <a:r>
              <a:rPr lang="en-US" dirty="0" smtClean="0"/>
              <a:t>Regulation of translation</a:t>
            </a:r>
            <a:endParaRPr lang="en-US" dirty="0"/>
          </a:p>
        </p:txBody>
      </p:sp>
      <p:sp>
        <p:nvSpPr>
          <p:cNvPr id="3" name="Content Placeholder 2"/>
          <p:cNvSpPr>
            <a:spLocks noGrp="1"/>
          </p:cNvSpPr>
          <p:nvPr>
            <p:ph idx="1"/>
          </p:nvPr>
        </p:nvSpPr>
        <p:spPr>
          <a:xfrm>
            <a:off x="592540" y="1388895"/>
            <a:ext cx="10515600" cy="5032375"/>
          </a:xfrm>
        </p:spPr>
        <p:txBody>
          <a:bodyPr>
            <a:normAutofit/>
          </a:bodyPr>
          <a:lstStyle/>
          <a:p>
            <a:r>
              <a:rPr lang="en-US" dirty="0"/>
              <a:t>Regulation of translation refers to the control mechanisms that determine the rate and specificity of protein synthesis from mRNA (messenger RNA). </a:t>
            </a:r>
            <a:endParaRPr lang="en-US" dirty="0" smtClean="0"/>
          </a:p>
          <a:p>
            <a:r>
              <a:rPr lang="en-US" dirty="0" smtClean="0"/>
              <a:t>It </a:t>
            </a:r>
            <a:r>
              <a:rPr lang="en-US" dirty="0"/>
              <a:t>involves various processes that influence the initiation, elongation, and termination stages of translation. </a:t>
            </a:r>
            <a:endParaRPr lang="en-US" dirty="0" smtClean="0"/>
          </a:p>
          <a:p>
            <a:r>
              <a:rPr lang="en-US" dirty="0" smtClean="0"/>
              <a:t>Regulation </a:t>
            </a:r>
            <a:r>
              <a:rPr lang="en-US" dirty="0"/>
              <a:t>of translation allows cells to adjust protein production in response to changing conditions and ensure the synthesis of specific proteins when needed.</a:t>
            </a:r>
          </a:p>
          <a:p>
            <a:endParaRPr lang="en-US" dirty="0"/>
          </a:p>
          <a:p>
            <a:endParaRPr lang="en-US" dirty="0"/>
          </a:p>
        </p:txBody>
      </p:sp>
    </p:spTree>
    <p:extLst>
      <p:ext uri="{BB962C8B-B14F-4D97-AF65-F5344CB8AC3E}">
        <p14:creationId xmlns:p14="http://schemas.microsoft.com/office/powerpoint/2010/main" val="27742000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4">
              <a:lumMod val="20000"/>
              <a:lumOff val="80000"/>
            </a:schemeClr>
          </a:solidFill>
        </p:spPr>
        <p:txBody>
          <a:bodyPr/>
          <a:lstStyle/>
          <a:p>
            <a:pPr algn="ctr"/>
            <a:r>
              <a:rPr lang="en-US" dirty="0" smtClean="0"/>
              <a:t>Regulation of translational initiation</a:t>
            </a:r>
            <a:endParaRPr lang="en-US" dirty="0"/>
          </a:p>
        </p:txBody>
      </p:sp>
      <p:sp>
        <p:nvSpPr>
          <p:cNvPr id="3" name="Content Placeholder 2"/>
          <p:cNvSpPr>
            <a:spLocks noGrp="1"/>
          </p:cNvSpPr>
          <p:nvPr>
            <p:ph idx="1"/>
          </p:nvPr>
        </p:nvSpPr>
        <p:spPr>
          <a:xfrm>
            <a:off x="592540" y="1388895"/>
            <a:ext cx="10515600" cy="5032375"/>
          </a:xfrm>
        </p:spPr>
        <p:txBody>
          <a:bodyPr>
            <a:normAutofit/>
          </a:bodyPr>
          <a:lstStyle/>
          <a:p>
            <a:r>
              <a:rPr lang="en-US" dirty="0" smtClean="0"/>
              <a:t>Initiation </a:t>
            </a:r>
            <a:r>
              <a:rPr lang="en-US" dirty="0"/>
              <a:t>Factors: Translational initiation factors play a crucial role in the recognition and binding of mRNA by the ribosome. The availability and activity of these factors can be regulated to control translation. For example, phosphorylation or binding of regulatory proteins can modulate the activity of initiation factors.</a:t>
            </a:r>
          </a:p>
          <a:p>
            <a:endParaRPr lang="en-US" dirty="0"/>
          </a:p>
          <a:p>
            <a:r>
              <a:rPr lang="en-US" dirty="0" smtClean="0"/>
              <a:t>Regulatory </a:t>
            </a:r>
            <a:r>
              <a:rPr lang="en-US" dirty="0"/>
              <a:t>Elements: mRNA molecules contain specific regulatory elements, such as upstream open reading frames (</a:t>
            </a:r>
            <a:r>
              <a:rPr lang="en-US" dirty="0" err="1"/>
              <a:t>uORFs</a:t>
            </a:r>
            <a:r>
              <a:rPr lang="en-US" dirty="0"/>
              <a:t>) or internal ribosome entry sites (IRES), which can influence the efficiency and timing of translation initiation. These elements can be targeted by regulatory proteins or small regulatory RNA molecules to control translation.</a:t>
            </a:r>
          </a:p>
          <a:p>
            <a:endParaRPr lang="en-US" dirty="0"/>
          </a:p>
        </p:txBody>
      </p:sp>
    </p:spTree>
    <p:extLst>
      <p:ext uri="{BB962C8B-B14F-4D97-AF65-F5344CB8AC3E}">
        <p14:creationId xmlns:p14="http://schemas.microsoft.com/office/powerpoint/2010/main" val="11781077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4">
              <a:lumMod val="20000"/>
              <a:lumOff val="80000"/>
            </a:schemeClr>
          </a:solidFill>
        </p:spPr>
        <p:txBody>
          <a:bodyPr/>
          <a:lstStyle/>
          <a:p>
            <a:pPr algn="ctr"/>
            <a:r>
              <a:rPr lang="en-US" dirty="0" smtClean="0"/>
              <a:t>Regulation of translational initiation</a:t>
            </a:r>
            <a:endParaRPr lang="en-US" dirty="0"/>
          </a:p>
        </p:txBody>
      </p:sp>
      <p:pic>
        <p:nvPicPr>
          <p:cNvPr id="5" name="Picture 4"/>
          <p:cNvPicPr>
            <a:picLocks noChangeAspect="1"/>
          </p:cNvPicPr>
          <p:nvPr/>
        </p:nvPicPr>
        <p:blipFill>
          <a:blip r:embed="rId2"/>
          <a:stretch>
            <a:fillRect/>
          </a:stretch>
        </p:blipFill>
        <p:spPr>
          <a:xfrm>
            <a:off x="3296289" y="1212466"/>
            <a:ext cx="5599421" cy="5645534"/>
          </a:xfrm>
          <a:prstGeom prst="rect">
            <a:avLst/>
          </a:prstGeom>
        </p:spPr>
      </p:pic>
    </p:spTree>
    <p:extLst>
      <p:ext uri="{BB962C8B-B14F-4D97-AF65-F5344CB8AC3E}">
        <p14:creationId xmlns:p14="http://schemas.microsoft.com/office/powerpoint/2010/main" val="40427303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4">
              <a:lumMod val="20000"/>
              <a:lumOff val="80000"/>
            </a:schemeClr>
          </a:solidFill>
        </p:spPr>
        <p:txBody>
          <a:bodyPr/>
          <a:lstStyle/>
          <a:p>
            <a:pPr algn="ctr"/>
            <a:r>
              <a:rPr lang="en-US" dirty="0" smtClean="0"/>
              <a:t>Regulation of translational elongation</a:t>
            </a:r>
            <a:endParaRPr lang="en-US" dirty="0"/>
          </a:p>
        </p:txBody>
      </p:sp>
      <p:sp>
        <p:nvSpPr>
          <p:cNvPr id="3" name="Content Placeholder 2"/>
          <p:cNvSpPr>
            <a:spLocks noGrp="1"/>
          </p:cNvSpPr>
          <p:nvPr>
            <p:ph idx="1"/>
          </p:nvPr>
        </p:nvSpPr>
        <p:spPr/>
        <p:txBody>
          <a:bodyPr>
            <a:normAutofit/>
          </a:bodyPr>
          <a:lstStyle/>
          <a:p>
            <a:r>
              <a:rPr lang="en-US" dirty="0" smtClean="0"/>
              <a:t>Ribosome </a:t>
            </a:r>
            <a:r>
              <a:rPr lang="en-US" dirty="0"/>
              <a:t>Availability: The availability of ribosomes can be regulated to control the rate of translation. Regulatory proteins or signaling pathways can influence the assembly and disassembly of ribosomes, affecting their availability for translation.</a:t>
            </a:r>
          </a:p>
          <a:p>
            <a:endParaRPr lang="en-US" dirty="0"/>
          </a:p>
          <a:p>
            <a:r>
              <a:rPr lang="en-US" dirty="0" smtClean="0"/>
              <a:t>RNA-Binding </a:t>
            </a:r>
            <a:r>
              <a:rPr lang="en-US" dirty="0"/>
              <a:t>Proteins: RNA-binding proteins can bind to specific mRNA sequences and regulate the elongation step of translation. They can promote or inhibit ribosome movement along the mRNA, thereby controlling the rate of protein synthesis.</a:t>
            </a:r>
          </a:p>
          <a:p>
            <a:endParaRPr lang="en-US" dirty="0"/>
          </a:p>
          <a:p>
            <a:endParaRPr lang="en-US" dirty="0"/>
          </a:p>
        </p:txBody>
      </p:sp>
    </p:spTree>
    <p:extLst>
      <p:ext uri="{BB962C8B-B14F-4D97-AF65-F5344CB8AC3E}">
        <p14:creationId xmlns:p14="http://schemas.microsoft.com/office/powerpoint/2010/main" val="1309545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282890"/>
          </a:xfrm>
          <a:solidFill>
            <a:schemeClr val="accent6">
              <a:lumMod val="20000"/>
              <a:lumOff val="80000"/>
            </a:schemeClr>
          </a:solidFill>
        </p:spPr>
        <p:txBody>
          <a:bodyPr/>
          <a:lstStyle/>
          <a:p>
            <a:pPr algn="ctr"/>
            <a:r>
              <a:rPr lang="en-US" dirty="0" smtClean="0"/>
              <a:t>Enzymes that are involved in DNA replication</a:t>
            </a:r>
            <a:endParaRPr lang="en-US" dirty="0"/>
          </a:p>
        </p:txBody>
      </p:sp>
      <p:sp>
        <p:nvSpPr>
          <p:cNvPr id="3" name="Content Placeholder 2"/>
          <p:cNvSpPr>
            <a:spLocks noGrp="1"/>
          </p:cNvSpPr>
          <p:nvPr>
            <p:ph idx="1"/>
          </p:nvPr>
        </p:nvSpPr>
        <p:spPr>
          <a:xfrm>
            <a:off x="715371" y="1682324"/>
            <a:ext cx="10515600" cy="5175676"/>
          </a:xfrm>
        </p:spPr>
        <p:txBody>
          <a:bodyPr>
            <a:normAutofit fontScale="92500" lnSpcReduction="10000"/>
          </a:bodyPr>
          <a:lstStyle/>
          <a:p>
            <a:r>
              <a:rPr lang="en-US" dirty="0" smtClean="0"/>
              <a:t>Enzymes play a crucial role in DNA replication, facilitating the accurate and efficient copying of the DNA molecule.</a:t>
            </a:r>
          </a:p>
          <a:p>
            <a:r>
              <a:rPr lang="en-US" dirty="0" smtClean="0"/>
              <a:t>Enzymes which are involved in DNA replication are:</a:t>
            </a:r>
          </a:p>
          <a:p>
            <a:pPr marL="514350" indent="-514350">
              <a:buFont typeface="+mj-lt"/>
              <a:buAutoNum type="arabicPeriod"/>
            </a:pPr>
            <a:r>
              <a:rPr lang="en-US" dirty="0" smtClean="0"/>
              <a:t>DNA helicase</a:t>
            </a:r>
          </a:p>
          <a:p>
            <a:pPr marL="514350" indent="-514350">
              <a:buFont typeface="+mj-lt"/>
              <a:buAutoNum type="arabicPeriod"/>
            </a:pPr>
            <a:r>
              <a:rPr lang="en-US" dirty="0" smtClean="0"/>
              <a:t>DNA polymerase</a:t>
            </a:r>
          </a:p>
          <a:p>
            <a:pPr marL="514350" indent="-514350">
              <a:buFont typeface="+mj-lt"/>
              <a:buAutoNum type="arabicPeriod"/>
            </a:pPr>
            <a:r>
              <a:rPr lang="en-US" dirty="0" err="1" smtClean="0"/>
              <a:t>Primase</a:t>
            </a:r>
            <a:endParaRPr lang="en-US" dirty="0" smtClean="0"/>
          </a:p>
          <a:p>
            <a:pPr marL="514350" indent="-514350">
              <a:buFont typeface="+mj-lt"/>
              <a:buAutoNum type="arabicPeriod"/>
            </a:pPr>
            <a:r>
              <a:rPr lang="en-US" dirty="0" smtClean="0"/>
              <a:t>Ligase</a:t>
            </a:r>
          </a:p>
          <a:p>
            <a:pPr marL="514350" indent="-514350">
              <a:buFont typeface="+mj-lt"/>
              <a:buAutoNum type="arabicPeriod"/>
            </a:pPr>
            <a:r>
              <a:rPr lang="en-US" dirty="0" smtClean="0"/>
              <a:t>Topoisomerase</a:t>
            </a:r>
          </a:p>
          <a:p>
            <a:pPr marL="514350" indent="-514350">
              <a:buFont typeface="+mj-lt"/>
              <a:buAutoNum type="arabicPeriod"/>
            </a:pPr>
            <a:r>
              <a:rPr lang="en-US" dirty="0" smtClean="0"/>
              <a:t>DNA </a:t>
            </a:r>
            <a:r>
              <a:rPr lang="en-US" dirty="0" err="1" smtClean="0"/>
              <a:t>exonuclease</a:t>
            </a:r>
            <a:endParaRPr lang="en-US" dirty="0" smtClean="0"/>
          </a:p>
          <a:p>
            <a:pPr marL="0" indent="0">
              <a:buNone/>
            </a:pPr>
            <a:r>
              <a:rPr lang="en-US" dirty="0" smtClean="0"/>
              <a:t>These enzymes work together in a coordinated manner to ensure accurate and efficient DNA replication, allowing for the faithful transmission of genetic information from one generation to the next.</a:t>
            </a:r>
            <a:endParaRPr lang="en-US" dirty="0"/>
          </a:p>
        </p:txBody>
      </p:sp>
    </p:spTree>
    <p:extLst>
      <p:ext uri="{BB962C8B-B14F-4D97-AF65-F5344CB8AC3E}">
        <p14:creationId xmlns:p14="http://schemas.microsoft.com/office/powerpoint/2010/main" val="288512842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4">
              <a:lumMod val="20000"/>
              <a:lumOff val="80000"/>
            </a:schemeClr>
          </a:solidFill>
        </p:spPr>
        <p:txBody>
          <a:bodyPr/>
          <a:lstStyle/>
          <a:p>
            <a:pPr algn="ctr"/>
            <a:r>
              <a:rPr lang="en-US" dirty="0" smtClean="0"/>
              <a:t>Regulation of translational elongation</a:t>
            </a:r>
            <a:endParaRPr lang="en-US" dirty="0"/>
          </a:p>
        </p:txBody>
      </p:sp>
      <p:pic>
        <p:nvPicPr>
          <p:cNvPr id="5" name="Picture 4"/>
          <p:cNvPicPr>
            <a:picLocks noChangeAspect="1"/>
          </p:cNvPicPr>
          <p:nvPr/>
        </p:nvPicPr>
        <p:blipFill>
          <a:blip r:embed="rId2"/>
          <a:stretch>
            <a:fillRect/>
          </a:stretch>
        </p:blipFill>
        <p:spPr>
          <a:xfrm>
            <a:off x="2313300" y="1231377"/>
            <a:ext cx="8004408" cy="5626623"/>
          </a:xfrm>
          <a:prstGeom prst="rect">
            <a:avLst/>
          </a:prstGeom>
        </p:spPr>
      </p:pic>
    </p:spTree>
    <p:extLst>
      <p:ext uri="{BB962C8B-B14F-4D97-AF65-F5344CB8AC3E}">
        <p14:creationId xmlns:p14="http://schemas.microsoft.com/office/powerpoint/2010/main" val="23273761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4">
              <a:lumMod val="20000"/>
              <a:lumOff val="80000"/>
            </a:schemeClr>
          </a:solidFill>
        </p:spPr>
        <p:txBody>
          <a:bodyPr/>
          <a:lstStyle/>
          <a:p>
            <a:pPr algn="ctr"/>
            <a:r>
              <a:rPr lang="en-US" dirty="0" smtClean="0"/>
              <a:t>Regulation of translational termination</a:t>
            </a:r>
            <a:endParaRPr lang="en-US" dirty="0"/>
          </a:p>
        </p:txBody>
      </p:sp>
      <p:sp>
        <p:nvSpPr>
          <p:cNvPr id="3" name="Content Placeholder 2"/>
          <p:cNvSpPr>
            <a:spLocks noGrp="1"/>
          </p:cNvSpPr>
          <p:nvPr>
            <p:ph idx="1"/>
          </p:nvPr>
        </p:nvSpPr>
        <p:spPr/>
        <p:txBody>
          <a:bodyPr>
            <a:normAutofit/>
          </a:bodyPr>
          <a:lstStyle/>
          <a:p>
            <a:pPr marL="0" indent="0">
              <a:buNone/>
            </a:pPr>
            <a:endParaRPr lang="en-US" dirty="0"/>
          </a:p>
          <a:p>
            <a:r>
              <a:rPr lang="en-US" dirty="0" smtClean="0"/>
              <a:t>Termination </a:t>
            </a:r>
            <a:r>
              <a:rPr lang="en-US" dirty="0"/>
              <a:t>Factors: Termination factors are proteins that recognize stop codons and promote the release of the completed protein chain from the ribosome. </a:t>
            </a:r>
            <a:endParaRPr lang="en-US" dirty="0" smtClean="0"/>
          </a:p>
          <a:p>
            <a:r>
              <a:rPr lang="en-US" dirty="0" smtClean="0"/>
              <a:t>The </a:t>
            </a:r>
            <a:r>
              <a:rPr lang="en-US" dirty="0"/>
              <a:t>availability and activity of termination factors can be regulated to control translation termination and the production of full-length proteins</a:t>
            </a:r>
            <a:r>
              <a:rPr lang="en-US" dirty="0" smtClean="0"/>
              <a:t>.</a:t>
            </a:r>
            <a:endParaRPr lang="en-US" dirty="0"/>
          </a:p>
        </p:txBody>
      </p:sp>
    </p:spTree>
    <p:extLst>
      <p:ext uri="{BB962C8B-B14F-4D97-AF65-F5344CB8AC3E}">
        <p14:creationId xmlns:p14="http://schemas.microsoft.com/office/powerpoint/2010/main" val="15864572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4">
              <a:lumMod val="20000"/>
              <a:lumOff val="80000"/>
            </a:schemeClr>
          </a:solidFill>
        </p:spPr>
        <p:txBody>
          <a:bodyPr/>
          <a:lstStyle/>
          <a:p>
            <a:pPr algn="ctr"/>
            <a:r>
              <a:rPr lang="en-US" dirty="0" smtClean="0"/>
              <a:t>Regulation of translation</a:t>
            </a:r>
            <a:endParaRPr lang="en-US" dirty="0"/>
          </a:p>
        </p:txBody>
      </p:sp>
      <p:sp>
        <p:nvSpPr>
          <p:cNvPr id="3" name="Content Placeholder 2"/>
          <p:cNvSpPr>
            <a:spLocks noGrp="1"/>
          </p:cNvSpPr>
          <p:nvPr>
            <p:ph idx="1"/>
          </p:nvPr>
        </p:nvSpPr>
        <p:spPr>
          <a:xfrm>
            <a:off x="0" y="1173706"/>
            <a:ext cx="7397087" cy="5684293"/>
          </a:xfrm>
        </p:spPr>
        <p:txBody>
          <a:bodyPr>
            <a:normAutofit fontScale="70000" lnSpcReduction="20000"/>
          </a:bodyPr>
          <a:lstStyle/>
          <a:p>
            <a:endParaRPr lang="en-US" dirty="0"/>
          </a:p>
          <a:p>
            <a:r>
              <a:rPr lang="en-US" dirty="0" smtClean="0"/>
              <a:t>RNA </a:t>
            </a:r>
            <a:r>
              <a:rPr lang="en-US" dirty="0"/>
              <a:t>Interference:</a:t>
            </a:r>
          </a:p>
          <a:p>
            <a:r>
              <a:rPr lang="en-US" dirty="0"/>
              <a:t>MicroRNAs (</a:t>
            </a:r>
            <a:r>
              <a:rPr lang="en-US" dirty="0" err="1"/>
              <a:t>miRNAs</a:t>
            </a:r>
            <a:r>
              <a:rPr lang="en-US" dirty="0"/>
              <a:t>) and small interfering RNAs (</a:t>
            </a:r>
            <a:r>
              <a:rPr lang="en-US" dirty="0" err="1"/>
              <a:t>siRNAs</a:t>
            </a:r>
            <a:r>
              <a:rPr lang="en-US" dirty="0"/>
              <a:t>) can bind to mRNA molecules and prevent their translation or promote their degradation. This post-transcriptional regulation mechanism, known as RNA interference, can selectively silence specific mRNA molecules and control protein synthesis.</a:t>
            </a:r>
          </a:p>
          <a:p>
            <a:endParaRPr lang="en-US" dirty="0"/>
          </a:p>
          <a:p>
            <a:r>
              <a:rPr lang="en-US" dirty="0" smtClean="0"/>
              <a:t>Regulatory </a:t>
            </a:r>
            <a:r>
              <a:rPr lang="en-US" dirty="0"/>
              <a:t>Proteins:</a:t>
            </a:r>
          </a:p>
          <a:p>
            <a:r>
              <a:rPr lang="en-US" dirty="0"/>
              <a:t>Various regulatory proteins can bind to mRNA molecules and directly or indirectly influence translation. These proteins can affect the stability, localization, or accessibility of mRNA, thereby controlling its translation. Examples include RNA-binding proteins, translational repressors, and translational activators.</a:t>
            </a:r>
          </a:p>
          <a:p>
            <a:endParaRPr lang="en-US" dirty="0"/>
          </a:p>
          <a:p>
            <a:r>
              <a:rPr lang="en-US" dirty="0" smtClean="0"/>
              <a:t>Translational </a:t>
            </a:r>
            <a:r>
              <a:rPr lang="en-US" dirty="0"/>
              <a:t>Control by Signaling Pathways:</a:t>
            </a:r>
          </a:p>
          <a:p>
            <a:r>
              <a:rPr lang="en-US" dirty="0"/>
              <a:t>Cellular signaling pathways, such as the </a:t>
            </a:r>
            <a:r>
              <a:rPr lang="en-US" dirty="0" err="1"/>
              <a:t>mTOR</a:t>
            </a:r>
            <a:r>
              <a:rPr lang="en-US" dirty="0"/>
              <a:t> (mammalian target of </a:t>
            </a:r>
            <a:r>
              <a:rPr lang="en-US" dirty="0" err="1"/>
              <a:t>rapamycin</a:t>
            </a:r>
            <a:r>
              <a:rPr lang="en-US" dirty="0"/>
              <a:t>) pathway, can regulate translation in response to environmental cues, nutrient availability, or cellular stress. These pathways can modulate the activity of translation factors or directly regulate the initiation or elongation steps of translation.</a:t>
            </a:r>
          </a:p>
        </p:txBody>
      </p:sp>
      <p:pic>
        <p:nvPicPr>
          <p:cNvPr id="4" name="Picture 3"/>
          <p:cNvPicPr>
            <a:picLocks noChangeAspect="1"/>
          </p:cNvPicPr>
          <p:nvPr/>
        </p:nvPicPr>
        <p:blipFill>
          <a:blip r:embed="rId3"/>
          <a:stretch>
            <a:fillRect/>
          </a:stretch>
        </p:blipFill>
        <p:spPr>
          <a:xfrm>
            <a:off x="9075761" y="1672703"/>
            <a:ext cx="2924175" cy="1562100"/>
          </a:xfrm>
          <a:prstGeom prst="rect">
            <a:avLst/>
          </a:prstGeom>
        </p:spPr>
      </p:pic>
      <p:pic>
        <p:nvPicPr>
          <p:cNvPr id="6" name="Picture 5"/>
          <p:cNvPicPr>
            <a:picLocks noChangeAspect="1"/>
          </p:cNvPicPr>
          <p:nvPr/>
        </p:nvPicPr>
        <p:blipFill>
          <a:blip r:embed="rId4"/>
          <a:stretch>
            <a:fillRect/>
          </a:stretch>
        </p:blipFill>
        <p:spPr>
          <a:xfrm>
            <a:off x="7677234" y="3589361"/>
            <a:ext cx="4514765" cy="3268638"/>
          </a:xfrm>
          <a:prstGeom prst="rect">
            <a:avLst/>
          </a:prstGeom>
        </p:spPr>
      </p:pic>
    </p:spTree>
    <p:extLst>
      <p:ext uri="{BB962C8B-B14F-4D97-AF65-F5344CB8AC3E}">
        <p14:creationId xmlns:p14="http://schemas.microsoft.com/office/powerpoint/2010/main" val="297146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6824"/>
            <a:ext cx="12192000" cy="6864824"/>
          </a:xfrm>
          <a:prstGeom prst="rect">
            <a:avLst/>
          </a:prstGeom>
        </p:spPr>
      </p:pic>
    </p:spTree>
    <p:extLst>
      <p:ext uri="{BB962C8B-B14F-4D97-AF65-F5344CB8AC3E}">
        <p14:creationId xmlns:p14="http://schemas.microsoft.com/office/powerpoint/2010/main" val="4143747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smtClean="0"/>
              <a:t>DNA helicase</a:t>
            </a:r>
            <a:endParaRPr lang="en-US" dirty="0"/>
          </a:p>
        </p:txBody>
      </p:sp>
      <p:sp>
        <p:nvSpPr>
          <p:cNvPr id="3" name="Content Placeholder 2"/>
          <p:cNvSpPr>
            <a:spLocks noGrp="1"/>
          </p:cNvSpPr>
          <p:nvPr>
            <p:ph idx="1"/>
          </p:nvPr>
        </p:nvSpPr>
        <p:spPr>
          <a:xfrm>
            <a:off x="0" y="1320658"/>
            <a:ext cx="7578422" cy="5537342"/>
          </a:xfrm>
        </p:spPr>
        <p:txBody>
          <a:bodyPr>
            <a:normAutofit fontScale="55000" lnSpcReduction="20000"/>
          </a:bodyPr>
          <a:lstStyle/>
          <a:p>
            <a:r>
              <a:rPr lang="en-US" dirty="0" smtClean="0"/>
              <a:t>DNA helicase is a vital enzyme involved in DNA replication. Its primary function is to unwind and separate the double-stranded DNA molecule, breaking the hydrogen bonds between the complementary nucleotide base pairs. This unwinding process creates a replication fork, which serves as the starting point for DNA synthesis.</a:t>
            </a:r>
          </a:p>
          <a:p>
            <a:endParaRPr lang="en-US" dirty="0" smtClean="0"/>
          </a:p>
          <a:p>
            <a:r>
              <a:rPr lang="en-US" dirty="0" smtClean="0"/>
              <a:t>DNA helicase achieves this unwinding by utilizing energy from ATP hydrolysis. It binds to the DNA molecule at specific sites known as origin of replication and moves along the DNA strand, separating the two strands in a process called strand separation or DNA unwinding. As it moves forward, it continuously unwinds the DNA helix, exposing the single-stranded DNA template.</a:t>
            </a:r>
          </a:p>
          <a:p>
            <a:endParaRPr lang="en-US" dirty="0" smtClean="0"/>
          </a:p>
          <a:p>
            <a:r>
              <a:rPr lang="en-US" dirty="0" smtClean="0"/>
              <a:t>The unwinding activity of DNA helicase is critical for DNA replication because the DNA polymerase enzymes responsible for DNA synthesis can only add nucleotides to a single-stranded template. Therefore, without DNA helicase, DNA replication would not be possible.</a:t>
            </a:r>
          </a:p>
          <a:p>
            <a:endParaRPr lang="en-US" dirty="0" smtClean="0"/>
          </a:p>
          <a:p>
            <a:r>
              <a:rPr lang="en-US" dirty="0" smtClean="0"/>
              <a:t>In addition to unwinding the DNA helix, DNA helicase also plays a role in preventing the re-annealing of the separated DNA strands. It achieves this by stabilizing the unwound DNA and preventing the formation of secondary structures, such as hairpin loops, that could hinder replication.</a:t>
            </a:r>
          </a:p>
          <a:p>
            <a:endParaRPr lang="en-US" dirty="0"/>
          </a:p>
          <a:p>
            <a:r>
              <a:rPr lang="en-US" dirty="0" smtClean="0"/>
              <a:t>DNA helicase is a highly conserved enzyme found in both prokaryotes and eukaryotes. In prokaryotes, there is typically one primary DNA helicase, while in eukaryotes, multiple helicases are involved in different stages of DNA replication.</a:t>
            </a:r>
            <a:endParaRPr lang="en-US" dirty="0"/>
          </a:p>
        </p:txBody>
      </p:sp>
      <p:pic>
        <p:nvPicPr>
          <p:cNvPr id="4" name="Picture 3"/>
          <p:cNvPicPr>
            <a:picLocks noChangeAspect="1"/>
          </p:cNvPicPr>
          <p:nvPr/>
        </p:nvPicPr>
        <p:blipFill>
          <a:blip r:embed="rId2"/>
          <a:stretch>
            <a:fillRect/>
          </a:stretch>
        </p:blipFill>
        <p:spPr>
          <a:xfrm>
            <a:off x="7578422" y="4264072"/>
            <a:ext cx="4613578" cy="2593928"/>
          </a:xfrm>
          <a:prstGeom prst="rect">
            <a:avLst/>
          </a:prstGeom>
        </p:spPr>
      </p:pic>
      <p:pic>
        <p:nvPicPr>
          <p:cNvPr id="5" name="Picture 4"/>
          <p:cNvPicPr>
            <a:picLocks noChangeAspect="1"/>
          </p:cNvPicPr>
          <p:nvPr/>
        </p:nvPicPr>
        <p:blipFill>
          <a:blip r:embed="rId3"/>
          <a:stretch>
            <a:fillRect/>
          </a:stretch>
        </p:blipFill>
        <p:spPr>
          <a:xfrm>
            <a:off x="9068795" y="1173707"/>
            <a:ext cx="3123205" cy="3123205"/>
          </a:xfrm>
          <a:prstGeom prst="rect">
            <a:avLst/>
          </a:prstGeom>
        </p:spPr>
      </p:pic>
    </p:spTree>
    <p:extLst>
      <p:ext uri="{BB962C8B-B14F-4D97-AF65-F5344CB8AC3E}">
        <p14:creationId xmlns:p14="http://schemas.microsoft.com/office/powerpoint/2010/main" val="9855345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73707"/>
          </a:xfrm>
          <a:solidFill>
            <a:schemeClr val="accent6">
              <a:lumMod val="20000"/>
              <a:lumOff val="80000"/>
            </a:schemeClr>
          </a:solidFill>
        </p:spPr>
        <p:txBody>
          <a:bodyPr/>
          <a:lstStyle/>
          <a:p>
            <a:pPr algn="ctr"/>
            <a:r>
              <a:rPr lang="en-US" dirty="0" smtClean="0"/>
              <a:t>DNA polymerase</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DNA polymerase is a key enzyme involved in DNA replication, as well as other DNA-related processes such as DNA repair and DNA synthesis during cell division. Its main function is to catalyze the addition of nucleotides to the growing DNA strand, using the existing DNA strand as a template.</a:t>
            </a:r>
          </a:p>
          <a:p>
            <a:endParaRPr lang="en-US" dirty="0" smtClean="0"/>
          </a:p>
          <a:p>
            <a:r>
              <a:rPr lang="en-US" dirty="0" smtClean="0"/>
              <a:t>There are several types of DNA polymerases, each with specific roles in DNA replication and repair. DNA polymerase III is the primary enzyme responsible for DNA replication in prokaryotes, while DNA polymerase α, δ, and ε are the main polymerases in eukaryotes. These polymerases work together to ensure accurate and efficient DNA synthesis.</a:t>
            </a:r>
          </a:p>
          <a:p>
            <a:endParaRPr lang="en-US" dirty="0" smtClean="0"/>
          </a:p>
          <a:p>
            <a:r>
              <a:rPr lang="en-US" dirty="0" smtClean="0"/>
              <a:t>The DNA polymerase catalytic core consists of a palm domain, a finger domain, and a thumb domain. The palm domain houses the active site, where the nucleotides are added to the growing DNA strand. The finger and thumb domains help stabilize the DNA template and incoming nucleotides, and assist in the movement of the polymerase along the DNA strand.</a:t>
            </a:r>
          </a:p>
          <a:p>
            <a:endParaRPr lang="en-US" dirty="0" smtClean="0"/>
          </a:p>
          <a:p>
            <a:r>
              <a:rPr lang="en-US" dirty="0" smtClean="0"/>
              <a:t>DNA polymerase requires a primer to initiate DNA synthesis. Primers are short RNA or DNA fragments that are synthesized by an enzyme called </a:t>
            </a:r>
            <a:r>
              <a:rPr lang="en-US" dirty="0" err="1" smtClean="0"/>
              <a:t>primase</a:t>
            </a:r>
            <a:r>
              <a:rPr lang="en-US" dirty="0" smtClean="0"/>
              <a:t>. DNA polymerase then extends the primer by adding complementary nucleotides to the template strand in a 5' to 3' direction. It uses the base-pairing rules (A with T and G with C) to ensure the proper sequence of nucleotides.</a:t>
            </a:r>
          </a:p>
        </p:txBody>
      </p:sp>
    </p:spTree>
    <p:extLst>
      <p:ext uri="{BB962C8B-B14F-4D97-AF65-F5344CB8AC3E}">
        <p14:creationId xmlns:p14="http://schemas.microsoft.com/office/powerpoint/2010/main" val="19342081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91641" y="-10165"/>
            <a:ext cx="8240150" cy="6868165"/>
          </a:xfrm>
          <a:prstGeom prst="rect">
            <a:avLst/>
          </a:prstGeom>
        </p:spPr>
      </p:pic>
    </p:spTree>
    <p:extLst>
      <p:ext uri="{BB962C8B-B14F-4D97-AF65-F5344CB8AC3E}">
        <p14:creationId xmlns:p14="http://schemas.microsoft.com/office/powerpoint/2010/main" val="7708570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TotalTime>
  <Words>7588</Words>
  <Application>Microsoft Office PowerPoint</Application>
  <PresentationFormat>Widescreen</PresentationFormat>
  <Paragraphs>362</Paragraphs>
  <Slides>63</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63</vt:i4>
      </vt:variant>
    </vt:vector>
  </HeadingPairs>
  <TitlesOfParts>
    <vt:vector size="67" baseType="lpstr">
      <vt:lpstr>Arial</vt:lpstr>
      <vt:lpstr>Calibri</vt:lpstr>
      <vt:lpstr>Calibri Light</vt:lpstr>
      <vt:lpstr>Office Theme</vt:lpstr>
      <vt:lpstr>PROTEIN SYNTHESIS</vt:lpstr>
      <vt:lpstr>PowerPoint Presentation</vt:lpstr>
      <vt:lpstr>PowerPoint Presentation</vt:lpstr>
      <vt:lpstr>PowerPoint Presentation</vt:lpstr>
      <vt:lpstr>PowerPoint Presentation</vt:lpstr>
      <vt:lpstr>Enzymes that are involved in DNA replication</vt:lpstr>
      <vt:lpstr>DNA helicase</vt:lpstr>
      <vt:lpstr>DNA polymerase</vt:lpstr>
      <vt:lpstr>PowerPoint Presentation</vt:lpstr>
      <vt:lpstr>DNA polymerase</vt:lpstr>
      <vt:lpstr>Primase</vt:lpstr>
      <vt:lpstr>Primase</vt:lpstr>
      <vt:lpstr>Primase</vt:lpstr>
      <vt:lpstr>DNA ligase</vt:lpstr>
      <vt:lpstr>DNA ligase</vt:lpstr>
      <vt:lpstr>PowerPoint Presentation</vt:lpstr>
      <vt:lpstr>Topoisomerases</vt:lpstr>
      <vt:lpstr>Topoisomerases</vt:lpstr>
      <vt:lpstr>PowerPoint Presentation</vt:lpstr>
      <vt:lpstr>DNA exonucleases</vt:lpstr>
      <vt:lpstr>DNA exonucleases</vt:lpstr>
      <vt:lpstr>Transitions and transversions in DNA molecule</vt:lpstr>
      <vt:lpstr>Transitions in DNA molecule</vt:lpstr>
      <vt:lpstr>Transversions in DNA molecule</vt:lpstr>
      <vt:lpstr>Effects of transitions and transversions in DNA molecule</vt:lpstr>
      <vt:lpstr>Genetic code, codon</vt:lpstr>
      <vt:lpstr>Genetic code, codon</vt:lpstr>
      <vt:lpstr>Codon and anticodon</vt:lpstr>
      <vt:lpstr>Codon and anticodon</vt:lpstr>
      <vt:lpstr>Codon and anticodon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Regulation of transcription- pretranscriptional, transcriptional and post-transcriptional level</vt:lpstr>
      <vt:lpstr>Regulation of transcription</vt:lpstr>
      <vt:lpstr>Regulation of transcription- pretranscriptional level</vt:lpstr>
      <vt:lpstr>Regulation of transcription- pretranscriptional level</vt:lpstr>
      <vt:lpstr>Regulation of transcription-transcriptional level</vt:lpstr>
      <vt:lpstr>PowerPoint Presentation</vt:lpstr>
      <vt:lpstr>Regulation of transcription-posttranscriptional level</vt:lpstr>
      <vt:lpstr>Regulation of translation</vt:lpstr>
      <vt:lpstr>Regulation of translational initiation</vt:lpstr>
      <vt:lpstr>Regulation of translational initiation</vt:lpstr>
      <vt:lpstr>Regulation of translational elongation</vt:lpstr>
      <vt:lpstr>Regulation of translational elongation</vt:lpstr>
      <vt:lpstr>Regulation of translational termination</vt:lpstr>
      <vt:lpstr>Regulation of translation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PROTEIN SYNTHESIS -TRANSCRIPTION</dc:title>
  <dc:creator>Microsoft account</dc:creator>
  <cp:lastModifiedBy>Microsoft account</cp:lastModifiedBy>
  <cp:revision>30</cp:revision>
  <dcterms:created xsi:type="dcterms:W3CDTF">2023-09-08T05:28:29Z</dcterms:created>
  <dcterms:modified xsi:type="dcterms:W3CDTF">2023-09-08T16:39:28Z</dcterms:modified>
</cp:coreProperties>
</file>